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6"/>
  </p:notesMasterIdLst>
  <p:handoutMasterIdLst>
    <p:handoutMasterId r:id="rId57"/>
  </p:handoutMasterIdLst>
  <p:sldIdLst>
    <p:sldId id="331" r:id="rId2"/>
    <p:sldId id="274" r:id="rId3"/>
    <p:sldId id="369" r:id="rId4"/>
    <p:sldId id="476" r:id="rId5"/>
    <p:sldId id="336" r:id="rId6"/>
    <p:sldId id="441" r:id="rId7"/>
    <p:sldId id="444" r:id="rId8"/>
    <p:sldId id="447" r:id="rId9"/>
    <p:sldId id="341" r:id="rId10"/>
    <p:sldId id="449" r:id="rId11"/>
    <p:sldId id="343" r:id="rId12"/>
    <p:sldId id="451" r:id="rId13"/>
    <p:sldId id="493" r:id="rId14"/>
    <p:sldId id="347" r:id="rId15"/>
    <p:sldId id="412" r:id="rId16"/>
    <p:sldId id="348" r:id="rId17"/>
    <p:sldId id="349" r:id="rId18"/>
    <p:sldId id="494" r:id="rId19"/>
    <p:sldId id="458" r:id="rId20"/>
    <p:sldId id="393" r:id="rId21"/>
    <p:sldId id="325" r:id="rId22"/>
    <p:sldId id="395" r:id="rId23"/>
    <p:sldId id="368" r:id="rId24"/>
    <p:sldId id="356" r:id="rId25"/>
    <p:sldId id="328" r:id="rId26"/>
    <p:sldId id="358" r:id="rId27"/>
    <p:sldId id="483" r:id="rId28"/>
    <p:sldId id="359" r:id="rId29"/>
    <p:sldId id="360" r:id="rId30"/>
    <p:sldId id="361" r:id="rId31"/>
    <p:sldId id="484" r:id="rId32"/>
    <p:sldId id="485" r:id="rId33"/>
    <p:sldId id="486" r:id="rId34"/>
    <p:sldId id="487" r:id="rId35"/>
    <p:sldId id="488" r:id="rId36"/>
    <p:sldId id="364" r:id="rId37"/>
    <p:sldId id="365" r:id="rId38"/>
    <p:sldId id="489" r:id="rId39"/>
    <p:sldId id="411" r:id="rId40"/>
    <p:sldId id="416" r:id="rId41"/>
    <p:sldId id="376" r:id="rId42"/>
    <p:sldId id="492" r:id="rId43"/>
    <p:sldId id="422" r:id="rId44"/>
    <p:sldId id="432" r:id="rId45"/>
    <p:sldId id="381" r:id="rId46"/>
    <p:sldId id="417" r:id="rId47"/>
    <p:sldId id="382" r:id="rId48"/>
    <p:sldId id="423" r:id="rId49"/>
    <p:sldId id="383" r:id="rId50"/>
    <p:sldId id="384" r:id="rId51"/>
    <p:sldId id="385" r:id="rId52"/>
    <p:sldId id="402" r:id="rId53"/>
    <p:sldId id="403" r:id="rId54"/>
    <p:sldId id="406" r:id="rId55"/>
  </p:sldIdLst>
  <p:sldSz cx="9144000" cy="6858000" type="screen4x3"/>
  <p:notesSz cx="7086600" cy="93726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0" autoAdjust="0"/>
    <p:restoredTop sz="94660"/>
  </p:normalViewPr>
  <p:slideViewPr>
    <p:cSldViewPr snapToGrid="0">
      <p:cViewPr varScale="1">
        <p:scale>
          <a:sx n="76" d="100"/>
          <a:sy n="76" d="100"/>
        </p:scale>
        <p:origin x="963" y="39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54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CC594209-1678-4B2A-B4BD-A47AA0BEBB4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06738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B38C903-E9C1-4EEE-9C85-26502C5E841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4150" y="0"/>
            <a:ext cx="310515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ctr" anchorCtr="0" compatLnSpc="1">
            <a:prstTxWarp prst="textNoShape">
              <a:avLst/>
            </a:prstTxWarp>
          </a:bodyPr>
          <a:lstStyle>
            <a:lvl1pPr algn="r"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E850B4EB-9FB5-4ED4-996A-5001077F375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39213"/>
            <a:ext cx="3106738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defTabSz="891460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28AB70D-4AAF-4011-9DC4-6EE495450C17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4150" y="8939213"/>
            <a:ext cx="310515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9090" tIns="44546" rIns="89090" bIns="44546" numCol="1" anchor="b" anchorCtr="0" compatLnSpc="1">
            <a:prstTxWarp prst="textNoShape">
              <a:avLst/>
            </a:prstTxWarp>
          </a:bodyPr>
          <a:lstStyle>
            <a:lvl1pPr algn="r" defTabSz="890588">
              <a:defRPr sz="1100">
                <a:latin typeface="Helvetica" panose="020B0604020202020204" pitchFamily="34" charset="0"/>
              </a:defRPr>
            </a:lvl1pPr>
          </a:lstStyle>
          <a:p>
            <a:fld id="{82C72706-C095-41BF-ABD3-54ADB8CE31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3BE6C0C-13A5-439B-BE94-9E35C63CD4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822FACF-CE45-4AC3-B2A2-36D2B0BD3E2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16375" y="0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>
            <a:lvl1pPr algn="r"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EF3471BA-404F-42D2-A7C9-714D69CA27C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704850"/>
            <a:ext cx="4687888" cy="35147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F13DF-CA13-4724-A04B-D47B56442119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452938"/>
            <a:ext cx="5197475" cy="421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DA6E394C-E4A1-4942-8688-4E6C278D77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defTabSz="939909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27B09FD-7807-493C-9E6C-6D565DCA0B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6375" y="8905875"/>
            <a:ext cx="3070225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4035" tIns="47017" rIns="94035" bIns="47017" numCol="1" anchor="b" anchorCtr="0" compatLnSpc="1">
            <a:prstTxWarp prst="textNoShape">
              <a:avLst/>
            </a:prstTxWarp>
          </a:bodyPr>
          <a:lstStyle>
            <a:lvl1pPr algn="r" defTabSz="939800">
              <a:defRPr sz="1200">
                <a:latin typeface="Times New Roman" panose="02020603050405020304" pitchFamily="18" charset="0"/>
              </a:defRPr>
            </a:lvl1pPr>
          </a:lstStyle>
          <a:p>
            <a:fld id="{FFC2CB2C-F279-41F0-AC48-D923156805A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8A920543-D350-443A-A721-991FEA8129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75653E0-F2FD-4551-8B22-FE330671DA1C}" type="slidenum">
              <a:rPr lang="en-US" altLang="en-US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809E82CE-770C-49D3-84E8-6A6FC8AFBC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1892899B-C57A-458A-8DEF-195B98857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>
            <a:extLst>
              <a:ext uri="{FF2B5EF4-FFF2-40B4-BE49-F238E27FC236}">
                <a16:creationId xmlns:a16="http://schemas.microsoft.com/office/drawing/2014/main" id="{33857245-68F8-4438-9334-D49E91FCEF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22683E1-DE6E-4E80-B558-53A18FE6B581}" type="slidenum">
              <a:rPr lang="en-US" altLang="en-US">
                <a:latin typeface="Times New Roman" panose="02020603050405020304" pitchFamily="18" charset="0"/>
              </a:rPr>
              <a:pPr/>
              <a:t>10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53FDE6E1-CF4D-408A-9E0F-7371CEB1C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>
            <a:extLst>
              <a:ext uri="{FF2B5EF4-FFF2-40B4-BE49-F238E27FC236}">
                <a16:creationId xmlns:a16="http://schemas.microsoft.com/office/drawing/2014/main" id="{DE3E971D-7422-4265-9E6D-4DDA47E586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AA015233-DFC5-4181-9DBD-191581D3DF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3AA9686-8C45-4B6B-B192-53184893EC9B}" type="slidenum">
              <a:rPr lang="en-US" altLang="en-US">
                <a:latin typeface="Times New Roman" panose="02020603050405020304" pitchFamily="18" charset="0"/>
              </a:rPr>
              <a:pPr/>
              <a:t>11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D606F670-2456-4E74-98E3-6F89925388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81CE9A51-74EA-466B-956F-199FC346E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23C6DDD7-FB8C-4639-B245-0ED9948B0E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D2421734-0122-4594-B00A-2E4578092B30}" type="slidenum">
              <a:rPr lang="en-US" altLang="en-US"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C08F20B3-C7DB-4ED6-AE57-06DEDB379A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62298975-285A-4DB9-A716-42B2EA439A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3BE82472-66AF-4BF7-A2A7-57FD11ECB4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E009F0B-5F82-4126-923B-E013C3AAF972}" type="slidenum">
              <a:rPr lang="en-US" altLang="en-US"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93C9793E-0DAB-48C2-A22A-A9ACDD8828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AC332B0-F66D-4C3F-8DDB-E1E0D7FC2D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66F09507-C2E2-47B2-82A8-B5E3C87D79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3B546AF-CFB6-4A26-A155-B7AC52B1171E}" type="slidenum">
              <a:rPr lang="en-US" altLang="en-US"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84A5CD44-BF84-48EC-B0BC-E076CADF8C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F26D7BA3-2768-4887-B710-E8BBC3F5A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3ABA041F-CBD6-47AF-B833-FA2229A9BA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018407F-AAA5-4963-A6A5-D6FE6F7F8BA8}" type="slidenum">
              <a:rPr lang="en-US" altLang="en-US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76824097-C234-4268-8A44-3B4C9960D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27E9339F-4D5C-4423-AB79-A4E63110E9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17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26C1E9B0-A878-46DB-8C55-CED0E9E892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5802788-C8C7-415D-889B-42AFD28A494F}" type="slidenum">
              <a:rPr lang="en-US" altLang="en-US">
                <a:latin typeface="Times New Roman" panose="02020603050405020304" pitchFamily="18" charset="0"/>
              </a:rPr>
              <a:pPr/>
              <a:t>18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70E474D5-321A-4ED0-BC07-F4E9910BD7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C002F093-C941-47F5-A1B8-8DC559F3FC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23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3B399E97-D392-4AD9-9781-96CBF35C4A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70362F6-8A7A-4AC3-ADCD-10ACDC3BDF3D}" type="slidenum">
              <a:rPr lang="en-US" altLang="en-US">
                <a:latin typeface="Times New Roman" panose="02020603050405020304" pitchFamily="18" charset="0"/>
              </a:rPr>
              <a:pPr/>
              <a:t>19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1139FC1F-72EB-4BB2-B694-FB7C0489CF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7CD20099-CA37-4029-8DBB-32BF5F1ED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B6ED96E1-C9F6-4BC0-B5D8-9ADA75057B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96FEEFDB-ABCC-4088-B37F-CD0A398B3B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69A3C1B7-59A7-4FE7-A2E1-0AF38532CC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9E999C25-262E-43E7-9365-85B0C5165B2A}" type="slidenum">
              <a:rPr lang="en-US" altLang="en-US">
                <a:latin typeface="Times New Roman" panose="02020603050405020304" pitchFamily="18" charset="0"/>
              </a:rPr>
              <a:pPr/>
              <a:t>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AE1B95D1-1691-4937-ACF9-741B574391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AB71F913-EB6A-479B-B6D8-A4053115FB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0C988470-28C4-467B-A28F-A592ED5285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C299B51E-72EA-4255-88A5-14F94BFC8849}" type="slidenum">
              <a:rPr lang="en-US" altLang="en-US">
                <a:latin typeface="Times New Roman" panose="02020603050405020304" pitchFamily="18" charset="0"/>
              </a:rPr>
              <a:pPr/>
              <a:t>21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A2FEE687-B4E4-44AC-BDEC-38E390B27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AA201832-38E1-42F6-8894-69D557886E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2F31D2-8F42-4120-B82C-527DBE2350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6F88E1D9-6EAA-4753-8E0E-39FFA31706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C3E28838-3AEA-4A0A-907D-06AB39C213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6B182FCD-B532-43B7-AD03-7CC78152FE24}" type="slidenum">
              <a:rPr lang="en-US" altLang="en-US">
                <a:latin typeface="Times New Roman" panose="02020603050405020304" pitchFamily="18" charset="0"/>
              </a:rPr>
              <a:pPr/>
              <a:t>23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910333D3-FF72-4E26-99F2-900900230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CB20BFD3-4CCB-45EC-BE1E-431330E771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>
            <a:extLst>
              <a:ext uri="{FF2B5EF4-FFF2-40B4-BE49-F238E27FC236}">
                <a16:creationId xmlns:a16="http://schemas.microsoft.com/office/drawing/2014/main" id="{BEDA1708-FBD0-46B6-B6E0-9DACFC6E82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1FD1554-F607-4188-A668-41EC0D745C1C}" type="slidenum">
              <a:rPr lang="en-US" altLang="en-US">
                <a:latin typeface="Times New Roman" panose="02020603050405020304" pitchFamily="18" charset="0"/>
              </a:rPr>
              <a:pPr/>
              <a:t>24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7763" name="Rectangle 2">
            <a:extLst>
              <a:ext uri="{FF2B5EF4-FFF2-40B4-BE49-F238E27FC236}">
                <a16:creationId xmlns:a16="http://schemas.microsoft.com/office/drawing/2014/main" id="{360FA1B4-6A09-4A5E-8B97-24767F39BC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>
            <a:extLst>
              <a:ext uri="{FF2B5EF4-FFF2-40B4-BE49-F238E27FC236}">
                <a16:creationId xmlns:a16="http://schemas.microsoft.com/office/drawing/2014/main" id="{F52D03A7-D598-4B7B-B4F2-C1353D7B2B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E21C42F4-5132-4DDF-95A1-381E8C5F5F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0E01F668-0474-4F38-8B1F-33ED4D22D99F}" type="slidenum">
              <a:rPr lang="en-US" altLang="en-US">
                <a:latin typeface="Times New Roman" panose="02020603050405020304" pitchFamily="18" charset="0"/>
              </a:rPr>
              <a:pPr/>
              <a:t>25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6DFCD6C9-681D-405A-BC2E-AC16CBE367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32B0093E-6D28-4ED3-A5AB-CA9EF41EDB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6694149F-4152-4367-835B-291215C66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08CBD02-7938-4655-89C2-245E2DD80BF2}" type="slidenum">
              <a:rPr lang="en-US" altLang="en-US">
                <a:latin typeface="Times New Roman" panose="02020603050405020304" pitchFamily="18" charset="0"/>
              </a:rPr>
              <a:pPr/>
              <a:t>26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19811" name="Rectangle 2">
            <a:extLst>
              <a:ext uri="{FF2B5EF4-FFF2-40B4-BE49-F238E27FC236}">
                <a16:creationId xmlns:a16="http://schemas.microsoft.com/office/drawing/2014/main" id="{2F98E2D8-A745-4482-8D31-1C44102899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>
            <a:extLst>
              <a:ext uri="{FF2B5EF4-FFF2-40B4-BE49-F238E27FC236}">
                <a16:creationId xmlns:a16="http://schemas.microsoft.com/office/drawing/2014/main" id="{4AD3CFA0-D397-4059-BF40-57150D5F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B76E7AF6-A271-48CC-8BCF-0CFB3C5905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6DE6DFEF-D1A2-444C-8232-B6E0FF4460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90C51AA2-08CA-4188-A0D0-CDB58CB18B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E4C9D0-7D0A-45DF-B0CE-6AB3AEE439B1}" type="slidenum">
              <a:rPr lang="en-US" altLang="en-US">
                <a:latin typeface="Times New Roman" panose="02020603050405020304" pitchFamily="18" charset="0"/>
              </a:rPr>
              <a:pPr/>
              <a:t>28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99033DF3-330A-4632-AE16-C1DAED31B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EC5A0E66-0ED9-4D39-8C8C-9D502F65B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>
            <a:extLst>
              <a:ext uri="{FF2B5EF4-FFF2-40B4-BE49-F238E27FC236}">
                <a16:creationId xmlns:a16="http://schemas.microsoft.com/office/drawing/2014/main" id="{9C520A68-97AF-4954-BF27-3B60903A2D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6D5DB69-22AD-4E1E-A59B-E2B46FD50CA7}" type="slidenum">
              <a:rPr lang="en-US" altLang="en-US">
                <a:latin typeface="Times New Roman" panose="02020603050405020304" pitchFamily="18" charset="0"/>
              </a:rPr>
              <a:pPr/>
              <a:t>29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1859" name="Rectangle 2">
            <a:extLst>
              <a:ext uri="{FF2B5EF4-FFF2-40B4-BE49-F238E27FC236}">
                <a16:creationId xmlns:a16="http://schemas.microsoft.com/office/drawing/2014/main" id="{6D96FEF4-316D-4EC7-948A-A33AE5D7CB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2B50E5CE-2EAD-485C-9DC4-25D3E4546E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A64CD54C-44CE-436F-93BE-552425E6C2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9EFB345-C37B-41EB-99D5-09E432045D94}" type="slidenum">
              <a:rPr lang="en-US" altLang="en-US">
                <a:latin typeface="Times New Roman" panose="02020603050405020304" pitchFamily="18" charset="0"/>
              </a:rPr>
              <a:pPr/>
              <a:t>30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29DAD370-8DFA-4D0F-8574-87D667E474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AA98057B-1F4A-419C-B813-443BAD14D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>
            <a:extLst>
              <a:ext uri="{FF2B5EF4-FFF2-40B4-BE49-F238E27FC236}">
                <a16:creationId xmlns:a16="http://schemas.microsoft.com/office/drawing/2014/main" id="{2DE988F5-22E1-4C38-B5FC-C198E7A974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71608593-D265-4FFE-8F51-41686E0E8901}" type="slidenum">
              <a:rPr lang="en-US" altLang="en-US">
                <a:latin typeface="Times New Roman" panose="02020603050405020304" pitchFamily="18" charset="0"/>
              </a:rPr>
              <a:pPr/>
              <a:t>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CE2EC48F-E3E5-4483-825C-E30E4A6CC4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68A9926C-5E2C-4CB6-9DEE-6C4BF890B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FBF5C5AF-4CD3-4CF2-8B75-886EA0C7FD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426E2157-EC49-450D-A548-E1AFD0360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>
            <a:extLst>
              <a:ext uri="{FF2B5EF4-FFF2-40B4-BE49-F238E27FC236}">
                <a16:creationId xmlns:a16="http://schemas.microsoft.com/office/drawing/2014/main" id="{B2761515-0594-4FF3-A128-061E652F1C7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4" rIns="93171" bIns="46584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B8B430B-E033-42EC-8AD7-A18DF2806E39}" type="slidenum">
              <a:rPr lang="en-US" altLang="en-US" sz="1300">
                <a:latin typeface="Times New Roman" panose="02020603050405020304" pitchFamily="18" charset="0"/>
              </a:rPr>
              <a:pPr algn="r"/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0291" name="Rectangle 2">
            <a:extLst>
              <a:ext uri="{FF2B5EF4-FFF2-40B4-BE49-F238E27FC236}">
                <a16:creationId xmlns:a16="http://schemas.microsoft.com/office/drawing/2014/main" id="{2D1972A2-A4B9-4D21-B235-EE59C2EEAC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>
            <a:extLst>
              <a:ext uri="{FF2B5EF4-FFF2-40B4-BE49-F238E27FC236}">
                <a16:creationId xmlns:a16="http://schemas.microsoft.com/office/drawing/2014/main" id="{13785A04-190E-4941-810A-BE34326955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19796992-37CE-41EA-9500-0A272D5BBF0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4" rIns="93171" bIns="46584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EE1C280-CC90-429D-A7E6-AE01176EFB35}" type="slidenum">
              <a:rPr lang="en-US" altLang="en-US" sz="1300">
                <a:latin typeface="Times New Roman" panose="02020603050405020304" pitchFamily="18" charset="0"/>
              </a:rPr>
              <a:pPr algn="r"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53480687-E3B7-4B56-A53B-B050D94E40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8B417EF8-ACD5-4E0D-9E67-3DA6E29AB1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4866A16E-49E0-44D7-B3E1-C92FF94DBC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75559472-9343-4F0C-AFCE-76C6DC4755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2BB9DFC5-79F7-4D8F-B63E-BA11104D6F0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4" rIns="93171" bIns="46584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8A8C4E1C-3F5A-4760-BA0A-EB9B06A88EE4}" type="slidenum">
              <a:rPr lang="en-US" altLang="en-US" sz="1300">
                <a:latin typeface="Times New Roman" panose="02020603050405020304" pitchFamily="18" charset="0"/>
              </a:rPr>
              <a:pPr algn="r"/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0091B643-04BB-41D8-AAEB-4E86888D4F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CCE88D82-CB4A-4FA8-B626-8930E69E0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>
            <a:extLst>
              <a:ext uri="{FF2B5EF4-FFF2-40B4-BE49-F238E27FC236}">
                <a16:creationId xmlns:a16="http://schemas.microsoft.com/office/drawing/2014/main" id="{96CBA23C-2721-468E-BF26-9B4A852354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665F5A3-B020-4290-AD98-D5279638C08E}" type="slidenum">
              <a:rPr lang="en-US" altLang="en-US">
                <a:latin typeface="Times New Roman" panose="02020603050405020304" pitchFamily="18" charset="0"/>
              </a:rPr>
              <a:pPr/>
              <a:t>36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5955" name="Rectangle 2">
            <a:extLst>
              <a:ext uri="{FF2B5EF4-FFF2-40B4-BE49-F238E27FC236}">
                <a16:creationId xmlns:a16="http://schemas.microsoft.com/office/drawing/2014/main" id="{20008BC1-ECF1-41C8-9E3A-3EF0899AF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>
            <a:extLst>
              <a:ext uri="{FF2B5EF4-FFF2-40B4-BE49-F238E27FC236}">
                <a16:creationId xmlns:a16="http://schemas.microsoft.com/office/drawing/2014/main" id="{AE97A9E2-2C5D-40BF-956A-508D26D46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779C6C28-A40F-4623-9D7D-7346DF865F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BE5443D-CFE2-4772-BFAF-AEDA3BB82639}" type="slidenum">
              <a:rPr lang="en-US" altLang="en-US">
                <a:latin typeface="Times New Roman" panose="02020603050405020304" pitchFamily="18" charset="0"/>
              </a:rPr>
              <a:pPr/>
              <a:t>37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B53808-5F2A-46E3-A99B-9661F40E0F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8D83F4BE-5527-406F-84C4-756486D50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C926D881-A048-4E65-B8D9-0A0EC26FD94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4" rIns="93171" bIns="46584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F007A286-D6DD-48C4-9FA4-D3F160515C3B}" type="slidenum">
              <a:rPr lang="en-US" altLang="en-US" sz="1300">
                <a:latin typeface="Times New Roman" panose="02020603050405020304" pitchFamily="18" charset="0"/>
              </a:rPr>
              <a:pPr algn="r"/>
              <a:t>38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2A10D97C-E98B-49DD-9009-5DCF6495B3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0BD2C830-9BAB-427B-B1A6-0C35CD0CB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>
            <a:extLst>
              <a:ext uri="{FF2B5EF4-FFF2-40B4-BE49-F238E27FC236}">
                <a16:creationId xmlns:a16="http://schemas.microsoft.com/office/drawing/2014/main" id="{4662F04D-6103-477D-90B3-DE45E955153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4" rIns="93171" bIns="46584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6DD4829E-EDE2-41DA-89CD-8609C187C188}" type="slidenum">
              <a:rPr lang="en-US" altLang="en-US" sz="1300">
                <a:latin typeface="Times New Roman" panose="02020603050405020304" pitchFamily="18" charset="0"/>
              </a:rPr>
              <a:pPr algn="r"/>
              <a:t>39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50531" name="Rectangle 2">
            <a:extLst>
              <a:ext uri="{FF2B5EF4-FFF2-40B4-BE49-F238E27FC236}">
                <a16:creationId xmlns:a16="http://schemas.microsoft.com/office/drawing/2014/main" id="{AD0E5EE8-F71B-4C22-9FC6-0E8E3AB6F8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>
            <a:extLst>
              <a:ext uri="{FF2B5EF4-FFF2-40B4-BE49-F238E27FC236}">
                <a16:creationId xmlns:a16="http://schemas.microsoft.com/office/drawing/2014/main" id="{1085F701-F387-41C9-8D45-870A952BB7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805B1C17-66FA-4D85-BCF6-7A91DE02FC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A5281E3-0C39-498B-AF39-48565B4544FA}" type="slidenum">
              <a:rPr lang="en-US" altLang="en-US">
                <a:latin typeface="Times New Roman" panose="02020603050405020304" pitchFamily="18" charset="0"/>
              </a:rPr>
              <a:pPr/>
              <a:t>40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1F9038FE-BD6E-44F1-ACE4-DD73792DB1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6096AB29-C31A-45C0-B5E1-9D36AC040B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8C5A6DFA-B754-4ED6-9471-02EF9F9253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A05C6061-4A89-4A71-A265-269860262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4F2D9B1C-DEA5-4665-B47D-209786DA89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D877D31-AB4E-4210-B2DB-080238C5EE9B}" type="slidenum">
              <a:rPr lang="en-US" altLang="en-US">
                <a:latin typeface="Times New Roman" panose="02020603050405020304" pitchFamily="18" charset="0"/>
              </a:rPr>
              <a:pPr/>
              <a:t>41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4FEDE9AA-CD44-4982-B7AE-FB416BFCBF8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49FDFE4F-372F-44B2-A051-88D045B253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ACCAA250-3F16-4A70-98EC-9DF24D63147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4" rIns="93171" bIns="46584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7825FDD-8611-4F26-994C-164FF6236670}" type="slidenum">
              <a:rPr lang="en-US" altLang="en-US" sz="1300">
                <a:latin typeface="Times New Roman" panose="02020603050405020304" pitchFamily="18" charset="0"/>
              </a:rPr>
              <a:pPr algn="r"/>
              <a:t>42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7A2B30C3-D1D2-4D4A-AAE8-C83FA25469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D618F8D4-5EC6-4136-AE13-BD4BD49299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28D453DF-2D5F-4B73-B4AC-B5CF546FD1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D4C080-24BF-412B-8F06-E36EDFECF8DD}" type="slidenum">
              <a:rPr lang="en-US" altLang="en-US">
                <a:latin typeface="Times New Roman" panose="02020603050405020304" pitchFamily="18" charset="0"/>
              </a:rPr>
              <a:pPr/>
              <a:t>43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5B0E173E-03EA-4E90-8188-93FE2E0C3F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52774992-1B31-4E69-A7C1-2E636C6DFB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8FE72C20-A42E-4A83-989E-25F447CBB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AA24689B-2B2A-43EE-AB0B-0C55BA389A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99445CA8-5C0C-4299-8325-D07E0D5C01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C81BFE0-00FB-494F-8EAE-0AA4F1450B8A}" type="slidenum">
              <a:rPr lang="en-US" altLang="en-US">
                <a:latin typeface="Times New Roman" panose="02020603050405020304" pitchFamily="18" charset="0"/>
              </a:rPr>
              <a:pPr/>
              <a:t>45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E8DC24D7-B195-4DB9-B58D-A05EAF17D6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0F5443B-D336-4868-B2F6-610239DE8E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845E5B15-0829-4AD5-8CE0-869FB467A60D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171" tIns="46584" rIns="93171" bIns="46584" anchor="b"/>
          <a:lstStyle>
            <a:lvl1pPr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3386D1F4-02CE-4C92-BDC3-BD54F6AEB093}" type="slidenum">
              <a:rPr lang="en-US" altLang="en-US" sz="1300">
                <a:latin typeface="Times New Roman" panose="02020603050405020304" pitchFamily="18" charset="0"/>
              </a:rPr>
              <a:pPr algn="r"/>
              <a:t>46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DAD001BE-B001-47C8-B412-8B504E9AED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B7538D56-518D-486F-B17A-CE2B2061A7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EA78C8BE-AB62-4F13-B00E-23C8DED2CA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E6397F0-D1D0-4685-84E3-808C672B4567}" type="slidenum">
              <a:rPr lang="en-US" altLang="en-US">
                <a:latin typeface="Times New Roman" panose="02020603050405020304" pitchFamily="18" charset="0"/>
              </a:rPr>
              <a:pPr/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2339" name="Rectangle 2">
            <a:extLst>
              <a:ext uri="{FF2B5EF4-FFF2-40B4-BE49-F238E27FC236}">
                <a16:creationId xmlns:a16="http://schemas.microsoft.com/office/drawing/2014/main" id="{69050607-AE8D-4105-AE83-64E736433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66ED02AB-6AB5-46AA-944A-EA7BCF376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915C5E4C-7431-45EA-8BB3-5BD8E06B63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EAAEF08-9DD4-482D-90BC-07DC57F8A327}" type="slidenum">
              <a:rPr lang="en-US" altLang="en-US">
                <a:latin typeface="Times New Roman" panose="02020603050405020304" pitchFamily="18" charset="0"/>
              </a:rPr>
              <a:pPr/>
              <a:t>48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558B275E-9CF5-48D4-A5BD-19F5360CA1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A74547C7-FBD4-4B6C-85C6-85B97262E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6F0924F5-C8A0-4A82-B2C8-3A8764D335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E3A684B-4A3B-43F3-9569-2AE451F94590}" type="slidenum">
              <a:rPr lang="en-US" altLang="en-US">
                <a:latin typeface="Times New Roman" panose="02020603050405020304" pitchFamily="18" charset="0"/>
              </a:rPr>
              <a:pPr/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4387" name="Rectangle 2">
            <a:extLst>
              <a:ext uri="{FF2B5EF4-FFF2-40B4-BE49-F238E27FC236}">
                <a16:creationId xmlns:a16="http://schemas.microsoft.com/office/drawing/2014/main" id="{6272F2C8-C727-4B13-8012-44109A3196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CBA7C6D9-345E-49A5-81CA-E9E72D3B9F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E5CE511C-DD44-4CC6-9CBE-9703CA8C25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3DACEB9-9E2C-4066-B0B4-6F4B7E0755DC}" type="slidenum">
              <a:rPr lang="en-US" altLang="en-US">
                <a:latin typeface="Times New Roman" panose="02020603050405020304" pitchFamily="18" charset="0"/>
              </a:rPr>
              <a:pPr/>
              <a:t>50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597FC37B-8921-4AC3-B9D3-A6A5032350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CF833D2F-50D5-4C3B-8971-F677EE3583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>
            <a:extLst>
              <a:ext uri="{FF2B5EF4-FFF2-40B4-BE49-F238E27FC236}">
                <a16:creationId xmlns:a16="http://schemas.microsoft.com/office/drawing/2014/main" id="{7412E0F5-3DB3-4276-9E28-E97E37598C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47D0DB0-2893-40A2-A92B-B204CAA7AA0A}" type="slidenum">
              <a:rPr lang="en-US" altLang="en-US">
                <a:latin typeface="Times New Roman" panose="02020603050405020304" pitchFamily="18" charset="0"/>
              </a:rPr>
              <a:pPr/>
              <a:t>5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97283" name="Rectangle 2">
            <a:extLst>
              <a:ext uri="{FF2B5EF4-FFF2-40B4-BE49-F238E27FC236}">
                <a16:creationId xmlns:a16="http://schemas.microsoft.com/office/drawing/2014/main" id="{76849717-E504-4367-AE73-45E1924842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>
            <a:extLst>
              <a:ext uri="{FF2B5EF4-FFF2-40B4-BE49-F238E27FC236}">
                <a16:creationId xmlns:a16="http://schemas.microsoft.com/office/drawing/2014/main" id="{E07A02F3-4A7A-4C49-8E28-03B39609B5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78167FF-68E7-4609-AA07-5811322003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F62007A9-F825-4249-B71C-96CE76C933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90FCDA9-D6D2-4A25-9451-9A1C9532C5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BBE8513-7EE7-473B-AF73-11B00E2FA16E}" type="slidenum">
              <a:rPr lang="en-US" altLang="en-US">
                <a:latin typeface="Times New Roman" panose="02020603050405020304" pitchFamily="18" charset="0"/>
              </a:rPr>
              <a:pPr/>
              <a:t>52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8907C65B-75F9-4EFC-95B6-AD05FDE78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54E0E54F-40AD-446E-881F-0326A4A41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1837ECB5-7162-4CEC-A47D-E4BE9B6BEC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09FEF30-9510-4C58-8BDC-945E5163F881}" type="slidenum">
              <a:rPr lang="en-US" altLang="en-US">
                <a:latin typeface="Times New Roman" panose="02020603050405020304" pitchFamily="18" charset="0"/>
              </a:rPr>
              <a:pPr/>
              <a:t>53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07995171-3EE2-4E73-8490-2043FAF0F7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8C7CE5D7-69FE-4842-BF55-75D2A5D5EA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>
            <a:extLst>
              <a:ext uri="{FF2B5EF4-FFF2-40B4-BE49-F238E27FC236}">
                <a16:creationId xmlns:a16="http://schemas.microsoft.com/office/drawing/2014/main" id="{E45A9722-F4BC-45A6-9014-F76DB9CBC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4FA84A1-1FEE-4467-9D36-F04EF63A92D2}" type="slidenum">
              <a:rPr lang="en-US" altLang="en-US">
                <a:latin typeface="Times New Roman" panose="02020603050405020304" pitchFamily="18" charset="0"/>
              </a:rPr>
              <a:pPr/>
              <a:t>54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64867" name="Rectangle 2">
            <a:extLst>
              <a:ext uri="{FF2B5EF4-FFF2-40B4-BE49-F238E27FC236}">
                <a16:creationId xmlns:a16="http://schemas.microsoft.com/office/drawing/2014/main" id="{1B7CE1BA-7068-4A1D-A07E-04E7B13B57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>
            <a:extLst>
              <a:ext uri="{FF2B5EF4-FFF2-40B4-BE49-F238E27FC236}">
                <a16:creationId xmlns:a16="http://schemas.microsoft.com/office/drawing/2014/main" id="{34D636C2-C7FC-470A-9494-50E3661E3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C09DA836-1EB7-4FBC-843B-6CA0BA586A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F9D3BD24-9FF7-4988-B558-67554E71E1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89736CB8-461A-4781-B250-E123785711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35BC4C0-81FF-48E7-82E0-3856E6175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3973A05F-3512-48BC-B447-E74B5F9A3A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DF32A96C-0488-4276-B734-0E3D9F5991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0BFD4EBE-353D-4C31-99D7-B7C3FEC6C1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398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39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B8B80A18-0C17-4A8A-A28E-1B3AD0E8B888}" type="slidenum">
              <a:rPr lang="en-US" altLang="en-US">
                <a:latin typeface="Times New Roman" panose="02020603050405020304" pitchFamily="18" charset="0"/>
              </a:rPr>
              <a:pPr/>
              <a:t>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8A02C982-0312-4EC7-A741-67B0BEDA4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11F7861C-35C5-4B12-8A55-F7A16557D9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C44BEB4D-82F3-449B-9712-6972E5687F85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E0E599D3-2632-4086-9DB8-1FF08C876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5A3F07A-60C1-42E9-9126-114FEC618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19BEE85B-DDF0-428C-949C-A06BBCB8B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2BAA5E16-6E79-4015-B59F-188FC3166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7499CD96-98CE-4281-8965-5FF9F04FA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3F6C5EC6-B569-4B47-BBFE-7A4326270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8153856F-DB42-4573-9C9E-EEACB7D61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192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95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6976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698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4010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221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9253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2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644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405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7816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no_3">
            <a:extLst>
              <a:ext uri="{FF2B5EF4-FFF2-40B4-BE49-F238E27FC236}">
                <a16:creationId xmlns:a16="http://schemas.microsoft.com/office/drawing/2014/main" id="{232881E8-BA9B-47D1-8183-4E80DA2D5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7B2B01F9-D51F-41E8-9F71-322BE1213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42645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5B6698D-C7F4-42D4-A599-0CA3674437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772795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07C8C63-9073-4440-8E29-7538D3703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DC0DDF2-EDD9-4546-941A-8819EECEA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DCF44F51-AC2C-44E8-8762-844722B4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511A7E9F-2DA0-447A-A945-F78748D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7C185E49-346F-4CDE-8D31-F91EE49B8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1163" y="6613525"/>
            <a:ext cx="51752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10.</a:t>
            </a:r>
            <a:fld id="{ECA12CDF-10CC-4639-A492-60524225D2DA}" type="slidenum"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ECA43D40-3BCA-4CC4-BCE0-2B11E7743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5BEB558B-1A8D-402E-B9D6-E8D44771E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730500" cy="24606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alt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2060" name="Picture 12" descr="dino_6">
            <a:extLst>
              <a:ext uri="{FF2B5EF4-FFF2-40B4-BE49-F238E27FC236}">
                <a16:creationId xmlns:a16="http://schemas.microsoft.com/office/drawing/2014/main" id="{35644D38-C2D4-4B99-9159-387D141C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09" r:id="rId2"/>
    <p:sldLayoutId id="2147484110" r:id="rId3"/>
    <p:sldLayoutId id="2147484111" r:id="rId4"/>
    <p:sldLayoutId id="2147484112" r:id="rId5"/>
    <p:sldLayoutId id="2147484113" r:id="rId6"/>
    <p:sldLayoutId id="2147484114" r:id="rId7"/>
    <p:sldLayoutId id="2147484115" r:id="rId8"/>
    <p:sldLayoutId id="2147484116" r:id="rId9"/>
    <p:sldLayoutId id="2147484117" r:id="rId10"/>
    <p:sldLayoutId id="214748411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3BCD139-3A6D-4B81-8226-0503E6A6358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806450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Section 10:  Virtual Memory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701526B-51C3-491C-92E1-35EF0BA2A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0"/>
            <a:ext cx="8361362" cy="844550"/>
          </a:xfrm>
        </p:spPr>
        <p:txBody>
          <a:bodyPr/>
          <a:lstStyle/>
          <a:p>
            <a:pPr eaLnBrk="1" hangingPunct="1"/>
            <a:r>
              <a:rPr lang="en-US" altLang="en-US" sz="2800"/>
              <a:t>Page Table, some Pages not in Main Memory</a:t>
            </a:r>
          </a:p>
        </p:txBody>
      </p:sp>
      <p:pic>
        <p:nvPicPr>
          <p:cNvPr id="21507" name="Picture 4">
            <a:extLst>
              <a:ext uri="{FF2B5EF4-FFF2-40B4-BE49-F238E27FC236}">
                <a16:creationId xmlns:a16="http://schemas.microsoft.com/office/drawing/2014/main" id="{FD40CCE5-BC36-47B0-AA32-973BE387C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988" y="1150938"/>
            <a:ext cx="474345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28E9E6-A32D-489F-ABB0-F1E362297073}"/>
              </a:ext>
            </a:extLst>
          </p:cNvPr>
          <p:cNvSpPr txBox="1">
            <a:spLocks noChangeArrowheads="1"/>
          </p:cNvSpPr>
          <p:nvPr/>
        </p:nvSpPr>
        <p:spPr>
          <a:xfrm>
            <a:off x="317500" y="927100"/>
            <a:ext cx="3803650" cy="560705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  <a:defRPr/>
            </a:pPr>
            <a:r>
              <a:rPr kumimoji="1" lang="en-US" sz="2000" kern="0" dirty="0">
                <a:latin typeface="+mn-lt"/>
                <a:sym typeface="Symbol" pitchFamily="18" charset="2"/>
              </a:rPr>
              <a:t>After running for some time, pages have been loaded in memory, so page table has some valid-invalid bits set to </a:t>
            </a:r>
            <a:r>
              <a:rPr kumimoji="1" lang="en-US" sz="2000" kern="0" dirty="0">
                <a:solidFill>
                  <a:srgbClr val="FF0000"/>
                </a:solidFill>
                <a:latin typeface="+mn-lt"/>
                <a:sym typeface="Symbol" pitchFamily="18" charset="2"/>
              </a:rPr>
              <a:t>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614AF0F-0564-40AA-8F76-6152AC6E0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482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Steps in Handling Page Fault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663B1E5A-B195-422A-B1B4-080156B3A5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5" y="1390261"/>
            <a:ext cx="7707086" cy="4010414"/>
          </a:xfrm>
        </p:spPr>
        <p:txBody>
          <a:bodyPr/>
          <a:lstStyle/>
          <a:p>
            <a:pPr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altLang="en-US" dirty="0"/>
              <a:t>If there is a reference to a page, first reference to that page will be trapped by the operating system 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Page fault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Operating system looks at another table to decide: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/>
              <a:t>Invalid reference </a:t>
            </a:r>
            <a:r>
              <a:rPr lang="en-US" altLang="en-US" dirty="0">
                <a:sym typeface="Symbol" pitchFamily="18" charset="2"/>
              </a:rPr>
              <a:t> abort</a:t>
            </a:r>
          </a:p>
          <a:p>
            <a:pPr marL="798513" lvl="1" indent="-341313">
              <a:lnSpc>
                <a:spcPct val="90000"/>
              </a:lnSpc>
              <a:defRPr/>
            </a:pPr>
            <a:r>
              <a:rPr lang="en-US" altLang="en-US" dirty="0">
                <a:sym typeface="Symbol" pitchFamily="18" charset="2"/>
              </a:rPr>
              <a:t>Just not in memory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Find free frame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Swap page into frame via scheduled disk operation</a:t>
            </a: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Reset tables to indicate page now in memory</a:t>
            </a:r>
            <a:br>
              <a:rPr lang="en-US" altLang="en-US" dirty="0">
                <a:sym typeface="Symbol" pitchFamily="18" charset="2"/>
              </a:rPr>
            </a:br>
            <a:r>
              <a:rPr lang="en-US" altLang="en-US" dirty="0">
                <a:sym typeface="Symbol" pitchFamily="18" charset="2"/>
              </a:rPr>
              <a:t>Set validation bit = </a:t>
            </a:r>
            <a:r>
              <a:rPr lang="en-US" altLang="en-US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dirty="0">
              <a:sym typeface="Symbol" pitchFamily="18" charset="2"/>
            </a:endParaRPr>
          </a:p>
          <a:p>
            <a:pPr>
              <a:lnSpc>
                <a:spcPct val="90000"/>
              </a:lnSpc>
              <a:buFont typeface="Monotype Sorts" pitchFamily="-84" charset="2"/>
              <a:buAutoNum type="arabicPeriod"/>
              <a:defRPr/>
            </a:pPr>
            <a:r>
              <a:rPr lang="en-US" altLang="en-US" dirty="0">
                <a:sym typeface="Symbol" pitchFamily="18" charset="2"/>
              </a:rPr>
              <a:t>Restart the instruction that caused the page fault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  <a:defRPr/>
            </a:pPr>
            <a:endParaRPr lang="en-US" altLang="en-US" dirty="0"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BA7CA51-3B8F-4A75-9525-F96807583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Steps in Handling a Page Fault</a:t>
            </a:r>
          </a:p>
        </p:txBody>
      </p:sp>
      <p:pic>
        <p:nvPicPr>
          <p:cNvPr id="23555" name="Picture 5">
            <a:extLst>
              <a:ext uri="{FF2B5EF4-FFF2-40B4-BE49-F238E27FC236}">
                <a16:creationId xmlns:a16="http://schemas.microsoft.com/office/drawing/2014/main" id="{9344B5A2-ECDA-47BE-9DCC-F04C3C2CF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940" y="1020445"/>
            <a:ext cx="543306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58493B-F1E9-4E79-B920-495D2E9A6374}"/>
              </a:ext>
            </a:extLst>
          </p:cNvPr>
          <p:cNvSpPr txBox="1">
            <a:spLocks noChangeArrowheads="1"/>
          </p:cNvSpPr>
          <p:nvPr/>
        </p:nvSpPr>
        <p:spPr>
          <a:xfrm>
            <a:off x="317500" y="887413"/>
            <a:ext cx="2663825" cy="5646737"/>
          </a:xfrm>
          <a:prstGeom prst="rect">
            <a:avLst/>
          </a:prstGeom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endParaRPr kumimoji="1" lang="en-US" sz="2800" kern="0" dirty="0">
              <a:solidFill>
                <a:srgbClr val="FF0000"/>
              </a:solidFill>
              <a:latin typeface="+mn-lt"/>
              <a:sym typeface="Symbol" pitchFamily="18" charset="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433EF7C-C927-4119-B841-9AC1C6DAAD8D}"/>
              </a:ext>
            </a:extLst>
          </p:cNvPr>
          <p:cNvSpPr txBox="1">
            <a:spLocks noChangeArrowheads="1"/>
          </p:cNvSpPr>
          <p:nvPr/>
        </p:nvSpPr>
        <p:spPr>
          <a:xfrm>
            <a:off x="270668" y="887413"/>
            <a:ext cx="3219292" cy="5632450"/>
          </a:xfrm>
          <a:prstGeom prst="rect">
            <a:avLst/>
          </a:prstGeom>
        </p:spPr>
        <p:txBody>
          <a:bodyPr/>
          <a:lstStyle/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r>
              <a:rPr kumimoji="1" lang="en-US" sz="1400" kern="0" dirty="0">
                <a:latin typeface="+mn-lt"/>
                <a:sym typeface="Symbol" pitchFamily="18" charset="2"/>
              </a:rPr>
              <a:t>A reference is made to an entry in the page table that has the invalid bit set (therefore, no frame number in the corresponding table entry). </a:t>
            </a:r>
            <a:r>
              <a:rPr kumimoji="1" lang="en-US" sz="1400" kern="0" dirty="0">
                <a:solidFill>
                  <a:srgbClr val="FF0000"/>
                </a:solidFill>
                <a:latin typeface="+mn-lt"/>
                <a:sym typeface="Symbol" pitchFamily="18" charset="2"/>
              </a:rPr>
              <a:t>Page fault</a:t>
            </a:r>
          </a:p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r>
              <a:rPr kumimoji="1" lang="en-US" sz="1400" kern="0" dirty="0">
                <a:latin typeface="+mn-lt"/>
                <a:sym typeface="Symbol" pitchFamily="18" charset="2"/>
              </a:rPr>
              <a:t>The interrupt handler determine whether the page fault is an invalid address, if so, terminate process</a:t>
            </a:r>
          </a:p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r>
              <a:rPr kumimoji="1" lang="en-US" sz="1400" kern="0" dirty="0">
                <a:latin typeface="+mn-lt"/>
                <a:sym typeface="Symbol" pitchFamily="18" charset="2"/>
              </a:rPr>
              <a:t>Otherwise, page is on disk (back store)</a:t>
            </a:r>
          </a:p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r>
              <a:rPr kumimoji="1" lang="en-US" sz="1400" kern="0" dirty="0">
                <a:latin typeface="+mn-lt"/>
                <a:sym typeface="Symbol" pitchFamily="18" charset="2"/>
              </a:rPr>
              <a:t>Find a free frame and swap in the frame the page from disk</a:t>
            </a:r>
          </a:p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r>
              <a:rPr lang="en-US" altLang="en-US" sz="1400" dirty="0">
                <a:sym typeface="Symbol" pitchFamily="18" charset="2"/>
              </a:rPr>
              <a:t>Reset tables to indicate page now in memory</a:t>
            </a:r>
            <a:br>
              <a:rPr lang="en-US" altLang="en-US" sz="1400" dirty="0">
                <a:sym typeface="Symbol" pitchFamily="18" charset="2"/>
              </a:rPr>
            </a:br>
            <a:r>
              <a:rPr lang="en-US" altLang="en-US" sz="1400" dirty="0">
                <a:sym typeface="Symbol" pitchFamily="18" charset="2"/>
              </a:rPr>
              <a:t>Set validation bit = </a:t>
            </a:r>
            <a:r>
              <a:rPr lang="en-US" altLang="en-US" sz="1400" b="1" dirty="0">
                <a:solidFill>
                  <a:srgbClr val="FF0000"/>
                </a:solidFill>
                <a:sym typeface="Symbol" pitchFamily="18" charset="2"/>
              </a:rPr>
              <a:t>v</a:t>
            </a:r>
            <a:endParaRPr lang="en-US" altLang="en-US" sz="1400" dirty="0">
              <a:sym typeface="Symbol" pitchFamily="18" charset="2"/>
            </a:endParaRPr>
          </a:p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r>
              <a:rPr lang="en-US" altLang="en-US" sz="1400" dirty="0">
                <a:sym typeface="Symbol" pitchFamily="18" charset="2"/>
              </a:rPr>
              <a:t>Restart the instruction that caused the page fault</a:t>
            </a:r>
            <a:endParaRPr kumimoji="1" lang="en-US" sz="1400" kern="0" dirty="0">
              <a:latin typeface="+mn-lt"/>
              <a:sym typeface="Symbol" pitchFamily="18" charset="2"/>
            </a:endParaRPr>
          </a:p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endParaRPr kumimoji="1" lang="en-US" sz="1600" kern="0" dirty="0">
              <a:solidFill>
                <a:srgbClr val="FF0000"/>
              </a:solidFill>
              <a:latin typeface="+mn-lt"/>
              <a:sym typeface="Symbol" pitchFamily="18" charset="2"/>
            </a:endParaRPr>
          </a:p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endParaRPr kumimoji="1" lang="en-US" sz="1400" kern="0" dirty="0">
              <a:solidFill>
                <a:srgbClr val="FF0000"/>
              </a:solidFill>
              <a:latin typeface="+mn-lt"/>
              <a:sym typeface="Symbol" pitchFamily="18" charset="2"/>
            </a:endParaRPr>
          </a:p>
          <a:p>
            <a:pPr marL="514350" indent="-514350"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+mj-lt"/>
              <a:buAutoNum type="arabicPeriod"/>
              <a:defRPr/>
            </a:pPr>
            <a:endParaRPr kumimoji="1" lang="en-US" sz="1400" kern="0" dirty="0">
              <a:solidFill>
                <a:srgbClr val="FF0000"/>
              </a:solidFill>
              <a:latin typeface="+mn-lt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FF6BA0E6-4E66-4E12-9481-337F7B43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Pure demand paging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099E9C1F-9FDB-4ED6-A2CE-B861ED5E9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Pure demand paging</a:t>
            </a:r>
            <a:r>
              <a:rPr lang="en-US" altLang="en-US" dirty="0"/>
              <a:t>: A  process is started with no pages loaded into main memory</a:t>
            </a:r>
          </a:p>
          <a:p>
            <a:r>
              <a:rPr lang="en-US" altLang="en-US" dirty="0"/>
              <a:t>Only the page table is in main memory initialized with invalid bits</a:t>
            </a:r>
          </a:p>
          <a:p>
            <a:r>
              <a:rPr lang="en-US" altLang="en-US" dirty="0"/>
              <a:t>First instruction causes a page fault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43106162-FA5D-4204-BC6B-FC492CAB83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8621" y="242727"/>
            <a:ext cx="7869237" cy="576263"/>
          </a:xfrm>
        </p:spPr>
        <p:txBody>
          <a:bodyPr/>
          <a:lstStyle/>
          <a:p>
            <a:pPr eaLnBrk="1" hangingPunct="1"/>
            <a:br>
              <a:rPr lang="en-US" altLang="en-US" sz="3000" dirty="0"/>
            </a:br>
            <a:r>
              <a:rPr lang="en-US" altLang="en-US" sz="3000" dirty="0"/>
              <a:t>Stages in Demand Paging – Worse Case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59FD618-6420-46F8-ADA3-3B84918F6C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763" y="1324271"/>
            <a:ext cx="7651101" cy="4849812"/>
          </a:xfrm>
        </p:spPr>
        <p:txBody>
          <a:bodyPr/>
          <a:lstStyle/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Trap to the operating system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Save the process registers and process state in the PCB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Determine that the interrupt was a page fault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Check that the page reference was legal and determine the location of the page on the disk</a:t>
            </a:r>
          </a:p>
          <a:p>
            <a:pPr>
              <a:buFont typeface="Arial" panose="020B0604020202020204" pitchFamily="34" charset="0"/>
              <a:buAutoNum type="arabicPeriod"/>
              <a:tabLst>
                <a:tab pos="2163763" algn="l"/>
                <a:tab pos="2855913" algn="l"/>
              </a:tabLst>
            </a:pPr>
            <a:r>
              <a:rPr lang="en-US" altLang="en-US" dirty="0"/>
              <a:t>Issue a read from the disk to a free frame:</a:t>
            </a:r>
          </a:p>
          <a:p>
            <a:pPr marL="800100" lvl="1" indent="-342900">
              <a:buFont typeface="+mj-lt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in a queue for this device until the read request is serviced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Wait for the device seek and/or latency time</a:t>
            </a:r>
          </a:p>
          <a:p>
            <a:pPr marL="798513" lvl="1" indent="-341313">
              <a:buFont typeface="Arial" panose="020B0604020202020204" pitchFamily="34" charset="0"/>
              <a:buAutoNum type="alphaLcParenR"/>
              <a:tabLst>
                <a:tab pos="2163763" algn="l"/>
                <a:tab pos="2855913" algn="l"/>
              </a:tabLst>
            </a:pPr>
            <a:r>
              <a:rPr lang="en-US" altLang="en-US" dirty="0"/>
              <a:t>Begin the transfer of the page to a free frame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F1F3F51-F06E-4908-B338-588E54F1A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3961" y="238937"/>
            <a:ext cx="7315200" cy="569912"/>
          </a:xfrm>
        </p:spPr>
        <p:txBody>
          <a:bodyPr/>
          <a:lstStyle/>
          <a:p>
            <a:pPr eaLnBrk="1" hangingPunct="1"/>
            <a:r>
              <a:rPr lang="en-US" altLang="en-US" dirty="0"/>
              <a:t>Stages in Demand Paging  (Cont.)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004CF6A9-3B99-4D5B-BF8C-4531B0913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6201" y="1377046"/>
            <a:ext cx="8036541" cy="4849813"/>
          </a:xfrm>
        </p:spPr>
        <p:txBody>
          <a:bodyPr/>
          <a:lstStyle/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While waiting, allocate the CPU to some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Receive an interrupt from the disk I/O subsystem (I/O   completed)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Save the registers and process state for the other user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Determine that the interrupt was from the disk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Correct the page table and other tables to show page is now in memory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Wait for the CPU to be allocated to this process again</a:t>
            </a:r>
          </a:p>
          <a:p>
            <a:pPr>
              <a:buFont typeface="Monotype Sorts" pitchFamily="-84" charset="2"/>
              <a:buAutoNum type="arabicPeriod" startAt="6"/>
              <a:tabLst>
                <a:tab pos="2163763" algn="l"/>
                <a:tab pos="2855913" algn="l"/>
              </a:tabLst>
            </a:pPr>
            <a:r>
              <a:rPr lang="en-US" altLang="en-US" dirty="0"/>
              <a:t>  Restore the user registers, process state, and new page table, and then  </a:t>
            </a:r>
          </a:p>
          <a:p>
            <a:pPr marL="0" indent="0">
              <a:spcBef>
                <a:spcPts val="0"/>
              </a:spcBef>
              <a:buNone/>
              <a:tabLst>
                <a:tab pos="2163763" algn="l"/>
                <a:tab pos="2855913" algn="l"/>
              </a:tabLst>
            </a:pPr>
            <a:r>
              <a:rPr lang="en-US" altLang="en-US" dirty="0"/>
              <a:t>        resume the interrupted instruction</a:t>
            </a:r>
          </a:p>
          <a:p>
            <a:pPr>
              <a:tabLst>
                <a:tab pos="2163763" algn="l"/>
                <a:tab pos="2855913" algn="l"/>
              </a:tabLst>
            </a:pPr>
            <a:endParaRPr lang="en-US" altLang="en-US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49FB98C-679E-4682-BAE7-A7064CABE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4060" y="202036"/>
            <a:ext cx="7272338" cy="611188"/>
          </a:xfrm>
        </p:spPr>
        <p:txBody>
          <a:bodyPr/>
          <a:lstStyle/>
          <a:p>
            <a:pPr eaLnBrk="1" hangingPunct="1"/>
            <a:r>
              <a:rPr lang="en-US" altLang="en-US" dirty="0"/>
              <a:t>Overhead of Demand Paging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BF03B7D4-70F1-48B6-8A00-4D9695B10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119188"/>
            <a:ext cx="7716416" cy="4646612"/>
          </a:xfrm>
        </p:spPr>
        <p:txBody>
          <a:bodyPr/>
          <a:lstStyle/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Three major activities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Service the interrupt – careful coding means just several hundred instructions needed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Read the page – lots of time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/>
              <a:t>Restart the process – again just a small amount of time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/>
              <a:t>Page Fault Rate 0 </a:t>
            </a:r>
            <a:r>
              <a:rPr lang="en-US" altLang="en-US" dirty="0">
                <a:sym typeface="Symbol" panose="05050102010706020507" pitchFamily="18" charset="2"/>
              </a:rPr>
              <a:t>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 1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0 no page faults </a:t>
            </a:r>
          </a:p>
          <a:p>
            <a:pPr lvl="1"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= 1, every reference is a fault</a:t>
            </a:r>
          </a:p>
          <a:p>
            <a:pPr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Effective Access Time (EAT)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      EAT = (1 –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) x memory access</a:t>
            </a: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                       +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dirty="0">
                <a:sym typeface="Symbol" panose="05050102010706020507" pitchFamily="18" charset="2"/>
              </a:rPr>
              <a:t> (page </a:t>
            </a:r>
            <a:r>
              <a:rPr lang="en-US" altLang="en-US">
                <a:sym typeface="Symbol" panose="05050102010706020507" pitchFamily="18" charset="2"/>
              </a:rPr>
              <a:t>fault overhead)</a:t>
            </a:r>
            <a:endParaRPr lang="en-US" altLang="en-US" dirty="0">
              <a:sym typeface="Symbol" panose="05050102010706020507" pitchFamily="18" charset="2"/>
            </a:endParaRPr>
          </a:p>
          <a:p>
            <a:pPr>
              <a:buFont typeface="Monotype Sorts" pitchFamily="-84" charset="2"/>
              <a:buNone/>
              <a:tabLst>
                <a:tab pos="2163763" algn="l"/>
                <a:tab pos="2855913" algn="l"/>
              </a:tabLst>
            </a:pPr>
            <a:r>
              <a:rPr lang="en-US" altLang="en-US" dirty="0">
                <a:sym typeface="Symbol" panose="05050102010706020507" pitchFamily="18" charset="2"/>
              </a:rPr>
              <a:t>				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Overhead of demand paging: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EAT = (1 – p) x 200 + p (8 milliseconds)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        = (1 – p)  x 200 + p x 8,000,000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     = 200 + p x 7,999,800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one access out of 1,000 causes a page fault, then</a:t>
            </a:r>
          </a:p>
          <a:p>
            <a:pPr marL="0" indent="0"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p = .001</a:t>
            </a:r>
          </a:p>
          <a:p>
            <a:pPr marL="0" indent="0"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0.001 x 7,999,800 = 7999.8ns</a:t>
            </a:r>
          </a:p>
          <a:p>
            <a:pPr marL="0" indent="0"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EAT = 7999.8 + 200 = 8199.8ns</a:t>
            </a:r>
          </a:p>
          <a:p>
            <a:pPr marL="0" indent="0"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   8199.8 / 200 = 40.999 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      This is a slowdown by a factor of more than 40!!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0E62A0B-D955-48F0-A13C-C90B2C1490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7085" y="223644"/>
            <a:ext cx="775176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Overhead of demand paging: Example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C8756104-BFEE-4B66-8D8E-DC274456D3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56" y="1068388"/>
            <a:ext cx="7669762" cy="4849812"/>
          </a:xfrm>
        </p:spPr>
        <p:txBody>
          <a:bodyPr/>
          <a:lstStyle/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Memory access time = 200 nanoseconds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Average page-fault service time = 8 milliseconds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If we want performance degradation &lt; 10 percent, i.e. want EAT &lt; 220ns: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220 &gt; 200 + 7,999,800 x p</a:t>
            </a:r>
            <a:br>
              <a:rPr lang="en-US" altLang="en-US" dirty="0"/>
            </a:br>
            <a:r>
              <a:rPr lang="en-US" altLang="en-US" dirty="0"/>
              <a:t>20 &gt; 7,999,800 x p</a:t>
            </a:r>
          </a:p>
          <a:p>
            <a:pPr lvl="1">
              <a:tabLst>
                <a:tab pos="1773238" algn="l"/>
                <a:tab pos="2278063" algn="l"/>
              </a:tabLst>
            </a:pPr>
            <a:r>
              <a:rPr lang="en-US" altLang="en-US" dirty="0"/>
              <a:t>p &lt; .0000025</a:t>
            </a:r>
          </a:p>
          <a:p>
            <a:pPr>
              <a:tabLst>
                <a:tab pos="1773238" algn="l"/>
                <a:tab pos="2278063" algn="l"/>
              </a:tabLst>
            </a:pPr>
            <a:r>
              <a:rPr lang="en-US" altLang="en-US" dirty="0"/>
              <a:t>The probability p of a page fault should be smaller than 0.0000025, i.e. &lt; one page fault in every 400,000 memory accesses</a:t>
            </a:r>
          </a:p>
          <a:p>
            <a:pPr>
              <a:buFont typeface="Monotype Sorts" pitchFamily="-84" charset="2"/>
              <a:buNone/>
              <a:tabLst>
                <a:tab pos="1773238" algn="l"/>
                <a:tab pos="2278063" algn="l"/>
              </a:tabLst>
            </a:pPr>
            <a:r>
              <a:rPr lang="en-US" alt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0964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B14113F-D4FC-4010-BDC0-F9E7F7ABCB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Process Creation: Copy-on-Write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BFD9AF0F-40C1-4ED2-8197-AF52129BFD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/>
            <a:r>
              <a:rPr lang="en-US" altLang="en-US" sz="2000" dirty="0"/>
              <a:t>Virtual memory allows benefits during process creation:</a:t>
            </a:r>
          </a:p>
          <a:p>
            <a:pPr lvl="1"/>
            <a:r>
              <a:rPr lang="en-US" altLang="en-US" sz="2000" dirty="0"/>
              <a:t>Copy-on-Write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zh-TW" sz="2000" dirty="0">
                <a:latin typeface="Courier New" panose="02070309020205020404" pitchFamily="49" charset="0"/>
              </a:rPr>
              <a:t>fork()</a:t>
            </a:r>
            <a:r>
              <a:rPr lang="en-US" altLang="zh-TW" sz="2000" dirty="0"/>
              <a:t> creates a copy of parent’s address space for the child</a:t>
            </a:r>
          </a:p>
          <a:p>
            <a:pPr lvl="1"/>
            <a:r>
              <a:rPr lang="en-US" altLang="zh-TW" sz="2000" dirty="0">
                <a:ea typeface="ＭＳ Ｐゴシック" panose="020B0600070205080204" pitchFamily="34" charset="-128"/>
              </a:rPr>
              <a:t>Duplicating the pages belonging to the parent.</a:t>
            </a:r>
          </a:p>
          <a:p>
            <a:pPr marL="457200" lvl="1" indent="0">
              <a:buNone/>
            </a:pPr>
            <a:endParaRPr lang="en-US" altLang="zh-TW" sz="2000" dirty="0">
              <a:ea typeface="ＭＳ Ｐゴシック" panose="020B0600070205080204" pitchFamily="34" charset="-128"/>
            </a:endParaRPr>
          </a:p>
          <a:p>
            <a:r>
              <a:rPr lang="en-US" altLang="zh-TW" sz="2000" dirty="0"/>
              <a:t>Many child processes invoke the </a:t>
            </a:r>
            <a:r>
              <a:rPr lang="en-US" altLang="zh-TW" sz="2000" dirty="0">
                <a:latin typeface="Courier New" panose="02070309020205020404" pitchFamily="49" charset="0"/>
              </a:rPr>
              <a:t>exec()</a:t>
            </a:r>
            <a:r>
              <a:rPr lang="en-US" altLang="zh-TW" sz="2000" dirty="0"/>
              <a:t> system call immediately after creation.</a:t>
            </a:r>
          </a:p>
          <a:p>
            <a:pPr lvl="1"/>
            <a:r>
              <a:rPr lang="en-US" altLang="zh-TW" sz="2000" dirty="0">
                <a:ea typeface="ＭＳ Ｐゴシック" panose="020B0600070205080204" pitchFamily="34" charset="-128"/>
              </a:rPr>
              <a:t>The copying of the parent’s address space may be unnecessary.</a:t>
            </a:r>
          </a:p>
          <a:p>
            <a:pPr marL="781050" lvl="1" indent="-381000"/>
            <a:endParaRPr lang="en-US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530078E-D549-4FAE-A0C4-624BF2EE0E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Virtual Memory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7C2820C-D2D6-4DB2-90C9-F45BD720D0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3488"/>
            <a:ext cx="8229600" cy="4530725"/>
          </a:xfrm>
        </p:spPr>
        <p:txBody>
          <a:bodyPr/>
          <a:lstStyle/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Demand Paging</a:t>
            </a:r>
          </a:p>
          <a:p>
            <a:r>
              <a:rPr lang="en-US" altLang="en-US" dirty="0"/>
              <a:t>Copy-on-Write</a:t>
            </a:r>
          </a:p>
          <a:p>
            <a:r>
              <a:rPr lang="en-US" altLang="en-US" dirty="0"/>
              <a:t>Page Replacement</a:t>
            </a:r>
          </a:p>
          <a:p>
            <a:r>
              <a:rPr lang="en-US" altLang="en-US" dirty="0"/>
              <a:t>Allocation of Frames </a:t>
            </a:r>
          </a:p>
          <a:p>
            <a:r>
              <a:rPr lang="en-US" altLang="en-US" dirty="0"/>
              <a:t>Thrashing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FC85C8E5-2EC7-4D58-BDE2-DFA2E1442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Copy-on-Write 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7A9D025-31A8-4DC4-BDAC-86BCF4853C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7350" y="882651"/>
            <a:ext cx="8756650" cy="1182370"/>
          </a:xfrm>
        </p:spPr>
        <p:txBody>
          <a:bodyPr/>
          <a:lstStyle/>
          <a:p>
            <a:r>
              <a:rPr lang="en-US" altLang="en-US" dirty="0">
                <a:solidFill>
                  <a:srgbClr val="0070C0"/>
                </a:solidFill>
              </a:rPr>
              <a:t>The page table of the child process is a copy of the parent’s page table</a:t>
            </a:r>
          </a:p>
          <a:p>
            <a:r>
              <a:rPr lang="en-US" altLang="en-US" dirty="0"/>
              <a:t>Allows both parent and child processes to initially </a:t>
            </a:r>
            <a:r>
              <a:rPr lang="en-US" altLang="en-US" i="1" dirty="0"/>
              <a:t>share</a:t>
            </a:r>
            <a:r>
              <a:rPr lang="en-US" altLang="en-US" dirty="0"/>
              <a:t> the same frames in main memory</a:t>
            </a:r>
          </a:p>
        </p:txBody>
      </p:sp>
      <p:pic>
        <p:nvPicPr>
          <p:cNvPr id="36868" name="Picture 6">
            <a:extLst>
              <a:ext uri="{FF2B5EF4-FFF2-40B4-BE49-F238E27FC236}">
                <a16:creationId xmlns:a16="http://schemas.microsoft.com/office/drawing/2014/main" id="{0A634596-300B-4B05-A189-6D1990862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631" y="2406333"/>
            <a:ext cx="6662738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008A1DF3-DA3D-434D-ACAF-0A63553CC4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Copy-on-Write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22772D8-4DD4-409B-9508-7D7225B94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63538" y="895350"/>
            <a:ext cx="8780462" cy="1974850"/>
          </a:xfrm>
        </p:spPr>
        <p:txBody>
          <a:bodyPr/>
          <a:lstStyle/>
          <a:p>
            <a:r>
              <a:rPr lang="en-US" altLang="en-US" dirty="0"/>
              <a:t>If either process modifies a shared frame (marked as copy-on-write pages),  the child page is copied in a new frame, and the child’s page table is updated</a:t>
            </a:r>
          </a:p>
          <a:p>
            <a:r>
              <a:rPr lang="en-US" altLang="zh-TW" dirty="0">
                <a:ea typeface="ＭＳ Ｐゴシック" panose="020B0600070205080204" pitchFamily="34" charset="-128"/>
              </a:rPr>
              <a:t>Faster process creation, only modified pages are copied</a:t>
            </a:r>
          </a:p>
          <a:p>
            <a:r>
              <a:rPr lang="en-US" altLang="zh-TW" dirty="0">
                <a:ea typeface="ＭＳ Ｐゴシック" panose="020B0600070205080204" pitchFamily="34" charset="-128"/>
              </a:rPr>
              <a:t>Minimize the number of allocated pages.</a:t>
            </a:r>
          </a:p>
          <a:p>
            <a:r>
              <a:rPr lang="en-US" dirty="0"/>
              <a:t>Copy-on-Write used by Windows, Linux, and macOS.</a:t>
            </a:r>
            <a:endParaRPr lang="en-US" altLang="zh-TW" dirty="0">
              <a:ea typeface="ＭＳ Ｐゴシック" panose="020B0600070205080204" pitchFamily="34" charset="-128"/>
            </a:endParaRPr>
          </a:p>
          <a:p>
            <a:endParaRPr lang="en-US" altLang="en-US" dirty="0"/>
          </a:p>
        </p:txBody>
      </p:sp>
      <p:pic>
        <p:nvPicPr>
          <p:cNvPr id="37892" name="Picture 5" descr="9">
            <a:extLst>
              <a:ext uri="{FF2B5EF4-FFF2-40B4-BE49-F238E27FC236}">
                <a16:creationId xmlns:a16="http://schemas.microsoft.com/office/drawing/2014/main" id="{AEAAB133-5AF0-4355-BA7F-22EE0DF2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3220720"/>
            <a:ext cx="6731000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03EDD79-5BE9-4B3B-84B4-09AEF42B6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What happens if there is no free frame?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2F200B3-D38C-4241-9D52-CAFEA46317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7350" y="908050"/>
            <a:ext cx="8756650" cy="962025"/>
          </a:xfrm>
        </p:spPr>
        <p:txBody>
          <a:bodyPr/>
          <a:lstStyle/>
          <a:p>
            <a:r>
              <a:rPr lang="en-US" altLang="en-US" dirty="0"/>
              <a:t>In order to load a page in main memory, there must be some free frames.</a:t>
            </a:r>
          </a:p>
        </p:txBody>
      </p:sp>
      <p:pic>
        <p:nvPicPr>
          <p:cNvPr id="39940" name="Picture 6">
            <a:extLst>
              <a:ext uri="{FF2B5EF4-FFF2-40B4-BE49-F238E27FC236}">
                <a16:creationId xmlns:a16="http://schemas.microsoft.com/office/drawing/2014/main" id="{E0AFEA91-4C17-408A-95D0-D74D83523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1916113"/>
            <a:ext cx="6280150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D4DA5C6-7504-4477-9A30-24BF473E6C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What happens if there is no free frame?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80B432EE-A20E-40B5-956F-CC52CCD582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025525"/>
            <a:ext cx="7985125" cy="5500688"/>
          </a:xfrm>
        </p:spPr>
        <p:txBody>
          <a:bodyPr/>
          <a:lstStyle/>
          <a:p>
            <a:r>
              <a:rPr lang="en-US" altLang="en-US" dirty="0">
                <a:solidFill>
                  <a:srgbClr val="CC6600"/>
                </a:solidFill>
              </a:rPr>
              <a:t>Need a page replacement strategy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Page replacement</a:t>
            </a:r>
            <a:r>
              <a:rPr lang="en-US" altLang="en-US" dirty="0"/>
              <a:t> – find some page in memory, but not really in use, swap it out</a:t>
            </a:r>
          </a:p>
          <a:p>
            <a:r>
              <a:rPr lang="en-US" altLang="en-US" dirty="0">
                <a:solidFill>
                  <a:srgbClr val="006699"/>
                </a:solidFill>
              </a:rPr>
              <a:t>Issues: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algorithm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performance – want an algorithm which will result in minimum number of page faults</a:t>
            </a:r>
          </a:p>
          <a:p>
            <a:endParaRPr lang="en-US" altLang="en-US" dirty="0"/>
          </a:p>
          <a:p>
            <a:pPr lvl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760E5859-1ADF-409F-B8A3-01A46FD0EF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3775" y="235568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Need For Page Replacement</a:t>
            </a:r>
          </a:p>
        </p:txBody>
      </p:sp>
      <p:pic>
        <p:nvPicPr>
          <p:cNvPr id="33795" name="Picture 4" descr="B:\os-book\os10-dir\Slides-WORK-area\Figures-dir\ch10\JPG-dir\10_09.jpg">
            <a:extLst>
              <a:ext uri="{FF2B5EF4-FFF2-40B4-BE49-F238E27FC236}">
                <a16:creationId xmlns:a16="http://schemas.microsoft.com/office/drawing/2014/main" id="{74BEFCE0-4636-4163-8B0B-DF7F5FF02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1357313"/>
            <a:ext cx="6786563" cy="441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EF410868-B8E5-4318-9CEE-1D461A2BBD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Basic Page Replacement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2B600CE5-3509-46BD-AE5B-F1F3D5F93B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9088" y="963613"/>
            <a:ext cx="8583612" cy="4933950"/>
          </a:xfrm>
        </p:spPr>
        <p:txBody>
          <a:bodyPr/>
          <a:lstStyle/>
          <a:p>
            <a:pPr marL="381000" indent="-381000">
              <a:buFont typeface="Monotype Sorts" charset="2"/>
              <a:buAutoNum type="arabicPeriod"/>
            </a:pPr>
            <a:r>
              <a:rPr lang="en-US" altLang="en-US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en-US" dirty="0"/>
              <a:t>Find a free frame:</a:t>
            </a:r>
            <a:br>
              <a:rPr lang="en-US" altLang="en-US" dirty="0"/>
            </a:br>
            <a:r>
              <a:rPr lang="en-US" altLang="en-US" dirty="0"/>
              <a:t>   -  If there is a free frame, use it</a:t>
            </a:r>
            <a:br>
              <a:rPr lang="en-US" altLang="en-US" dirty="0"/>
            </a:br>
            <a:r>
              <a:rPr lang="en-US" altLang="en-US" dirty="0"/>
              <a:t>   -  If there is no free frame, use a page replacement algorithm to select a </a:t>
            </a:r>
            <a:r>
              <a:rPr lang="en-US" altLang="en-US" b="1" dirty="0">
                <a:solidFill>
                  <a:srgbClr val="3366FF"/>
                </a:solidFill>
              </a:rPr>
              <a:t>victim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en-US" dirty="0"/>
              <a:t>Bring  the desired page into the (newly) free frame; update the page and frame tables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en-US" dirty="0"/>
              <a:t>Restart the process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C4BFB3-B09C-4707-8DF8-9335F3398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2389" y="222868"/>
            <a:ext cx="766445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 Replacement</a:t>
            </a:r>
          </a:p>
        </p:txBody>
      </p:sp>
      <p:pic>
        <p:nvPicPr>
          <p:cNvPr id="35843" name="Picture 4" descr="9">
            <a:extLst>
              <a:ext uri="{FF2B5EF4-FFF2-40B4-BE49-F238E27FC236}">
                <a16:creationId xmlns:a16="http://schemas.microsoft.com/office/drawing/2014/main" id="{632D2467-D729-4E96-ABE0-D5CF1AD3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560" y="1814593"/>
            <a:ext cx="5167629" cy="380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BD2A8-2D8E-4E81-86B7-B1127E660388}"/>
              </a:ext>
            </a:extLst>
          </p:cNvPr>
          <p:cNvSpPr txBox="1">
            <a:spLocks noChangeArrowheads="1"/>
          </p:cNvSpPr>
          <p:nvPr/>
        </p:nvSpPr>
        <p:spPr>
          <a:xfrm>
            <a:off x="319088" y="963613"/>
            <a:ext cx="3208972" cy="493395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MS PGothic" pitchFamily="34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381000" indent="-381000">
              <a:buFont typeface="Monotype Sorts" charset="2"/>
              <a:buAutoNum type="arabicPeriod"/>
            </a:pPr>
            <a:r>
              <a:rPr lang="en-US" altLang="en-US" kern="0" dirty="0"/>
              <a:t>Find the location of the desired page on disk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en-US" kern="0" dirty="0"/>
              <a:t>If there is no free frame, use a page replacement algorithm to select a </a:t>
            </a:r>
            <a:r>
              <a:rPr lang="en-US" altLang="en-US" b="1" kern="0" dirty="0">
                <a:solidFill>
                  <a:srgbClr val="3366FF"/>
                </a:solidFill>
              </a:rPr>
              <a:t>victim</a:t>
            </a:r>
            <a:r>
              <a:rPr lang="en-US" altLang="en-US" kern="0" dirty="0">
                <a:solidFill>
                  <a:srgbClr val="3366FF"/>
                </a:solidFill>
              </a:rPr>
              <a:t> </a:t>
            </a:r>
            <a:r>
              <a:rPr lang="en-US" altLang="en-US" kern="0" dirty="0"/>
              <a:t>frame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en-US" kern="0" dirty="0"/>
              <a:t>Bring  the desired page into the (newly) free frame; update the page and frame tables</a:t>
            </a:r>
          </a:p>
          <a:p>
            <a:pPr marL="381000" indent="-381000">
              <a:buFont typeface="Monotype Sorts" charset="2"/>
              <a:buAutoNum type="arabicPeriod"/>
            </a:pPr>
            <a:r>
              <a:rPr lang="en-US" altLang="en-US" kern="0" dirty="0"/>
              <a:t>Restart the process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81DB8883-9C60-455E-A2B4-3420421639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Page Replacement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7E59B9A-6B9C-4798-B455-1360BC1055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9640" y="927100"/>
            <a:ext cx="7482840" cy="48371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TW" dirty="0"/>
              <a:t>Two-page transfer (one out and one in) needed</a:t>
            </a:r>
          </a:p>
          <a:p>
            <a:pPr lvl="1">
              <a:lnSpc>
                <a:spcPct val="80000"/>
              </a:lnSpc>
            </a:pPr>
            <a:r>
              <a:rPr lang="en-US" altLang="zh-TW" b="1" dirty="0">
                <a:ea typeface="ＭＳ Ｐゴシック" panose="020B0600070205080204" pitchFamily="34" charset="-128"/>
              </a:rPr>
              <a:t>Double the page-fault service time!</a:t>
            </a:r>
            <a:endParaRPr lang="en-US" altLang="zh-TW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zh-TW" dirty="0"/>
              <a:t>We can reduce the overhead by using a </a:t>
            </a:r>
            <a:r>
              <a:rPr lang="en-US" altLang="zh-TW" b="1" i="1" dirty="0">
                <a:solidFill>
                  <a:srgbClr val="FF0000"/>
                </a:solidFill>
              </a:rPr>
              <a:t>modify bit</a:t>
            </a:r>
            <a:r>
              <a:rPr lang="en-US" altLang="zh-TW" dirty="0"/>
              <a:t> (dirty bit)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ea typeface="ＭＳ Ｐゴシック" panose="020B0600070205080204" pitchFamily="34" charset="-128"/>
              </a:rPr>
              <a:t>The modify bit for a page is set whenever any word or byte in the page is written into, since it was read in from the disk</a:t>
            </a:r>
          </a:p>
          <a:p>
            <a:pPr>
              <a:lnSpc>
                <a:spcPct val="80000"/>
              </a:lnSpc>
            </a:pPr>
            <a:r>
              <a:rPr lang="en-US" altLang="zh-TW" dirty="0"/>
              <a:t>When we select a page for replacement, we examine its modify bit.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ea typeface="ＭＳ Ｐゴシック" panose="020B0600070205080204" pitchFamily="34" charset="-128"/>
              </a:rPr>
              <a:t>If set, we must write that page to the disk.</a:t>
            </a:r>
          </a:p>
          <a:p>
            <a:pPr lvl="1">
              <a:lnSpc>
                <a:spcPct val="80000"/>
              </a:lnSpc>
            </a:pPr>
            <a:r>
              <a:rPr lang="en-US" altLang="zh-TW" dirty="0">
                <a:ea typeface="ＭＳ Ｐゴシック" panose="020B0600070205080204" pitchFamily="34" charset="-128"/>
              </a:rPr>
              <a:t>If not set, we need not write the page to the disk.</a:t>
            </a:r>
          </a:p>
          <a:p>
            <a:pPr>
              <a:lnSpc>
                <a:spcPct val="80000"/>
              </a:lnSpc>
            </a:pPr>
            <a:endParaRPr lang="en-US" altLang="zh-TW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sz="2000" dirty="0"/>
              <a:t>Page </a:t>
            </a:r>
            <a:r>
              <a:rPr lang="en-US" altLang="en-US" dirty="0"/>
              <a:t>replacement</a:t>
            </a:r>
            <a:r>
              <a:rPr lang="en-US" altLang="en-US" sz="2000" dirty="0"/>
              <a:t> completes separation between logical memory and physical memory – large virtual memory can be provided on a smaller physical memory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047214C7-1AE6-4D0E-9FB9-EBC768731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14945" y="175298"/>
            <a:ext cx="7861041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Page and Frame Replacement Algorithms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C092E50-7A55-4657-89B6-77C0309E7E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1094" y="1133475"/>
            <a:ext cx="7679094" cy="4899025"/>
          </a:xfrm>
        </p:spPr>
        <p:txBody>
          <a:bodyPr/>
          <a:lstStyle/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Frame-allocation algorithm </a:t>
            </a:r>
            <a:r>
              <a:rPr lang="en-US" altLang="en-US" dirty="0"/>
              <a:t>determines 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How many frames to give each process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Which frames to replace</a:t>
            </a:r>
          </a:p>
          <a:p>
            <a:pPr>
              <a:tabLst>
                <a:tab pos="3144838" algn="ctr"/>
              </a:tabLst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Page-replacement algorithm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Want lowest page-fault rate on both first access and re-access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Evaluate page replacement algorithm by running it on a particular string of memory references (reference string) and computing the number of page faults on that string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String is just page numbers, not full addresses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Repeated access to the same page does not cause a page fault</a:t>
            </a:r>
          </a:p>
          <a:p>
            <a:pPr lvl="1">
              <a:tabLst>
                <a:tab pos="3144838" algn="ctr"/>
              </a:tabLst>
            </a:pPr>
            <a:r>
              <a:rPr lang="en-US" altLang="en-US" dirty="0"/>
              <a:t>Results depend on number of frames available</a:t>
            </a:r>
          </a:p>
          <a:p>
            <a:pPr>
              <a:tabLst>
                <a:tab pos="3144838" algn="ctr"/>
              </a:tabLst>
            </a:pPr>
            <a:r>
              <a:rPr lang="en-US" altLang="en-US" dirty="0"/>
              <a:t>In all our examples, 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reference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string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referenced page numbers is </a:t>
            </a:r>
          </a:p>
          <a:p>
            <a:pPr>
              <a:buFont typeface="Monotype Sorts" pitchFamily="-84" charset="2"/>
              <a:buNone/>
              <a:tabLst>
                <a:tab pos="3144838" algn="ctr"/>
              </a:tabLst>
            </a:pPr>
            <a:r>
              <a:rPr lang="en-US" altLang="en-US" dirty="0"/>
              <a:t>	              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238E9DE7-317A-4964-80E7-85DD040FF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155" y="60152"/>
            <a:ext cx="8662696" cy="58998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Graph of Page Faults Versus the Number of Frames</a:t>
            </a:r>
          </a:p>
        </p:txBody>
      </p:sp>
      <p:pic>
        <p:nvPicPr>
          <p:cNvPr id="37891" name="Picture 5">
            <a:extLst>
              <a:ext uri="{FF2B5EF4-FFF2-40B4-BE49-F238E27FC236}">
                <a16:creationId xmlns:a16="http://schemas.microsoft.com/office/drawing/2014/main" id="{6305A72B-A5ED-415A-9B8C-D45FEB5F4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400" y="2739390"/>
            <a:ext cx="6045200" cy="355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FAC6A0-841C-4DBA-9DBA-0B70B93D8C03}"/>
              </a:ext>
            </a:extLst>
          </p:cNvPr>
          <p:cNvSpPr/>
          <p:nvPr/>
        </p:nvSpPr>
        <p:spPr>
          <a:xfrm>
            <a:off x="533400" y="1068592"/>
            <a:ext cx="83743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To calculate the number of page faults, we need to know the number of frames available</a:t>
            </a:r>
          </a:p>
          <a:p>
            <a:pPr>
              <a:lnSpc>
                <a:spcPct val="80000"/>
              </a:lnSpc>
            </a:pPr>
            <a:endParaRPr lang="en-US" altLang="zh-TW" sz="800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Ideally, we expect as the number of frames available increases, the number of page faults decreases</a:t>
            </a:r>
            <a:endParaRPr lang="en-US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C3E3D067-EABF-42EA-A867-E5B807AFA2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9FAECDC3-6922-4D14-94D5-5AC00C4D1C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ea typeface="ＭＳ Ｐゴシック" panose="020B0600070205080204" pitchFamily="34" charset="-128"/>
              </a:rPr>
              <a:t>In the previous section, paging is used to allocate memory blocks (frames) to store processes non-contiguously in main memory</a:t>
            </a:r>
          </a:p>
          <a:p>
            <a:r>
              <a:rPr lang="en-US" altLang="zh-TW" dirty="0">
                <a:ea typeface="ＭＳ Ｐゴシック" panose="020B0600070205080204" pitchFamily="34" charset="-128"/>
              </a:rPr>
              <a:t>In this section we show how paging extend logical address space beyond the size of the physical address space</a:t>
            </a:r>
          </a:p>
          <a:p>
            <a:r>
              <a:rPr lang="en-US" altLang="en-US" dirty="0"/>
              <a:t>We introduce demand paging, page-fault handling, page replacement algorithms, frame allocation to processes, etc.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FCA6CF77-12AF-4EC2-89B1-0E20EC3A2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735" y="241529"/>
            <a:ext cx="7821612" cy="576262"/>
          </a:xfrm>
        </p:spPr>
        <p:txBody>
          <a:bodyPr/>
          <a:lstStyle/>
          <a:p>
            <a:pPr eaLnBrk="1" hangingPunct="1"/>
            <a:r>
              <a:rPr lang="en-US" altLang="en-US"/>
              <a:t>First-In-First-Out (FIFO) Algorithm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D1D5755-163C-4203-ABC8-2DA1622DF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4735" y="1052513"/>
            <a:ext cx="7582515" cy="5762625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FIFO replacement algorithm</a:t>
            </a:r>
            <a:r>
              <a:rPr lang="en-US" altLang="en-US" dirty="0"/>
              <a:t>: Select the oldest page for replacement</a:t>
            </a:r>
          </a:p>
          <a:p>
            <a:r>
              <a:rPr lang="en-US" altLang="en-US" dirty="0"/>
              <a:t>Reference string: </a:t>
            </a:r>
            <a:r>
              <a:rPr lang="en-US" altLang="en-US" b="1" dirty="0">
                <a:solidFill>
                  <a:srgbClr val="FF0000"/>
                </a:solidFill>
              </a:rPr>
              <a:t>7,0,1,2,0,3,0,4,2,3,0,3,0,3,2,1,2,0,1,7,0,1</a:t>
            </a:r>
            <a:endParaRPr lang="en-US" altLang="en-US" dirty="0"/>
          </a:p>
          <a:p>
            <a:r>
              <a:rPr lang="en-US" altLang="en-US" dirty="0"/>
              <a:t>3 frames (3 pages can be in memory at a time per process)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br>
              <a:rPr lang="en-US" altLang="en-US" dirty="0"/>
            </a:b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r>
              <a:rPr lang="en-US" altLang="en-US" dirty="0"/>
              <a:t>How to track ages of pages? </a:t>
            </a:r>
          </a:p>
          <a:p>
            <a:pPr lvl="1"/>
            <a:r>
              <a:rPr lang="en-US" altLang="en-US" dirty="0"/>
              <a:t>Just use a FIFO queue</a:t>
            </a:r>
          </a:p>
        </p:txBody>
      </p:sp>
      <p:sp>
        <p:nvSpPr>
          <p:cNvPr id="38916" name="Text Box 16">
            <a:extLst>
              <a:ext uri="{FF2B5EF4-FFF2-40B4-BE49-F238E27FC236}">
                <a16:creationId xmlns:a16="http://schemas.microsoft.com/office/drawing/2014/main" id="{70D1F977-A605-4231-817D-50B414BD8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905" y="3801518"/>
            <a:ext cx="1697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5" tIns="45718" rIns="91435" bIns="45718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dirty="0">
                <a:latin typeface="Helvetica" panose="020B0604020202020204" pitchFamily="34" charset="0"/>
              </a:rPr>
              <a:t>15 page faults</a:t>
            </a:r>
          </a:p>
        </p:txBody>
      </p:sp>
      <p:pic>
        <p:nvPicPr>
          <p:cNvPr id="38917" name="Picture 1">
            <a:extLst>
              <a:ext uri="{FF2B5EF4-FFF2-40B4-BE49-F238E27FC236}">
                <a16:creationId xmlns:a16="http://schemas.microsoft.com/office/drawing/2014/main" id="{308629FE-BC55-408D-8CD8-72B5F6984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35" y="2104480"/>
            <a:ext cx="5327650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7EAD286B-E289-4A04-B539-C62B0B827A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54075"/>
          </a:xfrm>
        </p:spPr>
        <p:txBody>
          <a:bodyPr/>
          <a:lstStyle/>
          <a:p>
            <a:r>
              <a:rPr lang="en-US" altLang="en-US"/>
              <a:t>FIFO &amp; Belady’s Anomaly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877361B4-D72A-4067-9F95-174F63AFB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8229600" cy="860425"/>
          </a:xfrm>
          <a:noFill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/>
              <a:t>Page-fault rate may increase as the number of allocated frames increases</a:t>
            </a:r>
            <a:endParaRPr lang="en-US" altLang="en-US"/>
          </a:p>
        </p:txBody>
      </p:sp>
      <p:pic>
        <p:nvPicPr>
          <p:cNvPr id="48132" name="Picture 5">
            <a:extLst>
              <a:ext uri="{FF2B5EF4-FFF2-40B4-BE49-F238E27FC236}">
                <a16:creationId xmlns:a16="http://schemas.microsoft.com/office/drawing/2014/main" id="{F09D2CF2-8506-4566-874E-36E88ACE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818" y="2093913"/>
            <a:ext cx="6484937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C11CD9B9-24B3-4DF0-A055-AE69D5BD0A8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Belady’s Anomaly for FIFO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220E4-5FDB-4E6C-B64E-24A4F838B1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1850" y="1154113"/>
            <a:ext cx="7029450" cy="5762625"/>
          </a:xfrm>
        </p:spPr>
        <p:txBody>
          <a:bodyPr/>
          <a:lstStyle/>
          <a:p>
            <a:r>
              <a:rPr lang="en-US" altLang="en-US" sz="2400"/>
              <a:t>Reference string: 1, 2, 3, 4, 1, 2, 5, 1, 2, 3, 4, 5</a:t>
            </a:r>
          </a:p>
          <a:p>
            <a:r>
              <a:rPr lang="en-US" altLang="en-US" sz="2400"/>
              <a:t>3 frames (3 pages can be in memory at a time per process)</a:t>
            </a:r>
          </a:p>
          <a:p>
            <a:pPr>
              <a:buFont typeface="Monotype Sorts" charset="2"/>
              <a:buNone/>
            </a:pPr>
            <a:endParaRPr lang="en-US" altLang="en-US" sz="2400"/>
          </a:p>
          <a:p>
            <a:pPr>
              <a:buFont typeface="Monotype Sorts" charset="2"/>
              <a:buNone/>
            </a:pPr>
            <a:endParaRPr lang="en-US" altLang="en-US"/>
          </a:p>
          <a:p>
            <a:pPr>
              <a:buFont typeface="Monotype Sorts" charset="2"/>
              <a:buNone/>
            </a:pPr>
            <a:br>
              <a:rPr lang="en-US" altLang="en-US"/>
            </a:br>
            <a:endParaRPr lang="en-US" altLang="en-US"/>
          </a:p>
          <a:p>
            <a:pPr>
              <a:buFont typeface="Monotype Sorts" charset="2"/>
              <a:buNone/>
            </a:pPr>
            <a:endParaRPr lang="en-US" altLang="en-US"/>
          </a:p>
          <a:p>
            <a:r>
              <a:rPr lang="en-US" altLang="en-US" sz="2400"/>
              <a:t>4 frames</a:t>
            </a:r>
            <a:br>
              <a:rPr lang="en-US" altLang="en-US" sz="2400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>
              <a:buFont typeface="Monotype Sorts" charset="2"/>
              <a:buNone/>
            </a:pPr>
            <a:br>
              <a:rPr lang="en-US" altLang="en-US"/>
            </a:br>
            <a:endParaRPr lang="en-US" altLang="en-US"/>
          </a:p>
          <a:p>
            <a:r>
              <a:rPr lang="en-US" altLang="en-US" sz="2400"/>
              <a:t>Belady’s Anomaly: more frames </a:t>
            </a:r>
            <a:r>
              <a:rPr lang="en-US" altLang="en-US" sz="2400">
                <a:sym typeface="Symbol" panose="05050102010706020507" pitchFamily="18" charset="2"/>
              </a:rPr>
              <a:t> more page faults</a:t>
            </a:r>
            <a:endParaRPr lang="en-US" altLang="en-US" sz="2400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0081E143-5C1B-4A4C-8C7A-599653A0E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2225675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CEE81CF1-36B7-48DB-B7C9-955468C6E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2682875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71837019-A331-420A-A868-03BCDD42C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1700" y="3140075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9159" name="Text Box 7">
            <a:extLst>
              <a:ext uri="{FF2B5EF4-FFF2-40B4-BE49-F238E27FC236}">
                <a16:creationId xmlns:a16="http://schemas.microsoft.com/office/drawing/2014/main" id="{DDC7827E-F040-466C-9222-B6992D8D6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350" y="22590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49160" name="Text Box 8">
            <a:extLst>
              <a:ext uri="{FF2B5EF4-FFF2-40B4-BE49-F238E27FC236}">
                <a16:creationId xmlns:a16="http://schemas.microsoft.com/office/drawing/2014/main" id="{CA426362-B64E-46DD-98F4-8330A6BB8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350" y="27019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9161" name="Text Box 9">
            <a:extLst>
              <a:ext uri="{FF2B5EF4-FFF2-40B4-BE49-F238E27FC236}">
                <a16:creationId xmlns:a16="http://schemas.microsoft.com/office/drawing/2014/main" id="{376CE205-DAE9-4560-9524-6EDCB9477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4350" y="31781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9162" name="Text Box 10">
            <a:extLst>
              <a:ext uri="{FF2B5EF4-FFF2-40B4-BE49-F238E27FC236}">
                <a16:creationId xmlns:a16="http://schemas.microsoft.com/office/drawing/2014/main" id="{80459C62-F00C-4197-8BBE-C569F1471F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2297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49163" name="Text Box 11">
            <a:extLst>
              <a:ext uri="{FF2B5EF4-FFF2-40B4-BE49-F238E27FC236}">
                <a16:creationId xmlns:a16="http://schemas.microsoft.com/office/drawing/2014/main" id="{752D9537-102A-41CF-9AA5-7B01323D8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27400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49164" name="Text Box 12">
            <a:extLst>
              <a:ext uri="{FF2B5EF4-FFF2-40B4-BE49-F238E27FC236}">
                <a16:creationId xmlns:a16="http://schemas.microsoft.com/office/drawing/2014/main" id="{44BE4B00-FE90-4C82-8C4F-74F8FACB9E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8900" y="32162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9165" name="Text Box 13">
            <a:extLst>
              <a:ext uri="{FF2B5EF4-FFF2-40B4-BE49-F238E27FC236}">
                <a16:creationId xmlns:a16="http://schemas.microsoft.com/office/drawing/2014/main" id="{C6AA1F97-21BF-4485-8E3E-947958E0E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22971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5</a:t>
            </a:r>
          </a:p>
        </p:txBody>
      </p:sp>
      <p:sp>
        <p:nvSpPr>
          <p:cNvPr id="49166" name="Text Box 14">
            <a:extLst>
              <a:ext uri="{FF2B5EF4-FFF2-40B4-BE49-F238E27FC236}">
                <a16:creationId xmlns:a16="http://schemas.microsoft.com/office/drawing/2014/main" id="{9DC9394D-168B-4B54-8235-41D54B5C8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27400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9167" name="Text Box 15">
            <a:extLst>
              <a:ext uri="{FF2B5EF4-FFF2-40B4-BE49-F238E27FC236}">
                <a16:creationId xmlns:a16="http://schemas.microsoft.com/office/drawing/2014/main" id="{CD9A2C1E-8B65-4296-8878-036FBB9AC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321627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49168" name="Text Box 16">
            <a:extLst>
              <a:ext uri="{FF2B5EF4-FFF2-40B4-BE49-F238E27FC236}">
                <a16:creationId xmlns:a16="http://schemas.microsoft.com/office/drawing/2014/main" id="{EFE1B934-ECF7-44E5-9785-63B3CC876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2740025"/>
            <a:ext cx="1492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9 page faults</a:t>
            </a:r>
          </a:p>
        </p:txBody>
      </p:sp>
      <p:sp>
        <p:nvSpPr>
          <p:cNvPr id="49169" name="Rectangle 17">
            <a:extLst>
              <a:ext uri="{FF2B5EF4-FFF2-40B4-BE49-F238E27FC236}">
                <a16:creationId xmlns:a16="http://schemas.microsoft.com/office/drawing/2014/main" id="{3E5D2977-E354-4F91-9572-3AEBF48B2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39497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49170" name="Rectangle 18">
            <a:extLst>
              <a:ext uri="{FF2B5EF4-FFF2-40B4-BE49-F238E27FC236}">
                <a16:creationId xmlns:a16="http://schemas.microsoft.com/office/drawing/2014/main" id="{BDA55E20-6AF2-49BD-B70B-88158DB24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44069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9171" name="Rectangle 19">
            <a:extLst>
              <a:ext uri="{FF2B5EF4-FFF2-40B4-BE49-F238E27FC236}">
                <a16:creationId xmlns:a16="http://schemas.microsoft.com/office/drawing/2014/main" id="{5937932C-67C3-4F22-8953-D3FE84359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48641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9172" name="Text Box 20">
            <a:extLst>
              <a:ext uri="{FF2B5EF4-FFF2-40B4-BE49-F238E27FC236}">
                <a16:creationId xmlns:a16="http://schemas.microsoft.com/office/drawing/2014/main" id="{4AF6B87A-871E-4C56-93A2-33028D6408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00" y="39830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49173" name="Text Box 21">
            <a:extLst>
              <a:ext uri="{FF2B5EF4-FFF2-40B4-BE49-F238E27FC236}">
                <a16:creationId xmlns:a16="http://schemas.microsoft.com/office/drawing/2014/main" id="{06ACB822-8A48-4030-9526-A9FA6BE58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00" y="44259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9174" name="Text Box 22">
            <a:extLst>
              <a:ext uri="{FF2B5EF4-FFF2-40B4-BE49-F238E27FC236}">
                <a16:creationId xmlns:a16="http://schemas.microsoft.com/office/drawing/2014/main" id="{AD65B6D4-E16D-41A2-886E-62857B68E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00" y="4902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49175" name="Text Box 23">
            <a:extLst>
              <a:ext uri="{FF2B5EF4-FFF2-40B4-BE49-F238E27FC236}">
                <a16:creationId xmlns:a16="http://schemas.microsoft.com/office/drawing/2014/main" id="{CBCF2AB2-54CA-4901-9F99-2BBE01AE3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4021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5</a:t>
            </a:r>
          </a:p>
        </p:txBody>
      </p:sp>
      <p:sp>
        <p:nvSpPr>
          <p:cNvPr id="49176" name="Text Box 24">
            <a:extLst>
              <a:ext uri="{FF2B5EF4-FFF2-40B4-BE49-F238E27FC236}">
                <a16:creationId xmlns:a16="http://schemas.microsoft.com/office/drawing/2014/main" id="{EEBA5005-7D58-438A-85CE-300D8F328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44640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49177" name="Text Box 25">
            <a:extLst>
              <a:ext uri="{FF2B5EF4-FFF2-40B4-BE49-F238E27FC236}">
                <a16:creationId xmlns:a16="http://schemas.microsoft.com/office/drawing/2014/main" id="{0A76EA50-9928-4E34-8266-0968EDC75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49403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49178" name="Text Box 26">
            <a:extLst>
              <a:ext uri="{FF2B5EF4-FFF2-40B4-BE49-F238E27FC236}">
                <a16:creationId xmlns:a16="http://schemas.microsoft.com/office/drawing/2014/main" id="{FBA3DAE0-6A89-4126-A2AA-ACEDA5909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150" y="4021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49179" name="Text Box 28">
            <a:extLst>
              <a:ext uri="{FF2B5EF4-FFF2-40B4-BE49-F238E27FC236}">
                <a16:creationId xmlns:a16="http://schemas.microsoft.com/office/drawing/2014/main" id="{AEB58BDC-7EFA-4984-8222-9D96AC84E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150" y="44831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5</a:t>
            </a:r>
          </a:p>
        </p:txBody>
      </p:sp>
      <p:sp>
        <p:nvSpPr>
          <p:cNvPr id="49180" name="Text Box 29">
            <a:extLst>
              <a:ext uri="{FF2B5EF4-FFF2-40B4-BE49-F238E27FC236}">
                <a16:creationId xmlns:a16="http://schemas.microsoft.com/office/drawing/2014/main" id="{1117DC0D-F32C-4643-8B36-2D0FFE6F0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850" y="4464050"/>
            <a:ext cx="161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10 page faults</a:t>
            </a:r>
          </a:p>
        </p:txBody>
      </p:sp>
      <p:sp>
        <p:nvSpPr>
          <p:cNvPr id="49181" name="Rectangle 30">
            <a:extLst>
              <a:ext uri="{FF2B5EF4-FFF2-40B4-BE49-F238E27FC236}">
                <a16:creationId xmlns:a16="http://schemas.microsoft.com/office/drawing/2014/main" id="{6E622D3F-CBF9-4799-8348-9B6F7DCB4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9950" y="5321300"/>
            <a:ext cx="381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49182" name="Text Box 31">
            <a:extLst>
              <a:ext uri="{FF2B5EF4-FFF2-40B4-BE49-F238E27FC236}">
                <a16:creationId xmlns:a16="http://schemas.microsoft.com/office/drawing/2014/main" id="{09CA266D-79D7-41E6-B4AE-7C4D6A64C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8950" y="53975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49183" name="Text Box 32">
            <a:extLst>
              <a:ext uri="{FF2B5EF4-FFF2-40B4-BE49-F238E27FC236}">
                <a16:creationId xmlns:a16="http://schemas.microsoft.com/office/drawing/2014/main" id="{593F8B6F-262F-4772-817A-6A439FF69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53975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>
                <a:latin typeface="Helvetica" panose="020B0604020202020204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1FC568A-B697-4AD6-9596-F4725B2CE7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Optimal Algorithm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5D184C5-623E-4C6A-AD6F-E453D72DBDD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93688" y="931863"/>
            <a:ext cx="8742362" cy="1676400"/>
          </a:xfrm>
        </p:spPr>
        <p:txBody>
          <a:bodyPr/>
          <a:lstStyle/>
          <a:p>
            <a:pPr>
              <a:tabLst>
                <a:tab pos="1890713" algn="l"/>
              </a:tabLst>
            </a:pPr>
            <a:r>
              <a:rPr lang="en-US" altLang="en-US" sz="2400"/>
              <a:t>Replace page that will not be used for longest period of time</a:t>
            </a:r>
          </a:p>
          <a:p>
            <a:pPr>
              <a:tabLst>
                <a:tab pos="1890713" algn="l"/>
              </a:tabLst>
            </a:pPr>
            <a:r>
              <a:rPr lang="en-US" altLang="en-US" sz="2400"/>
              <a:t>4 frames example</a:t>
            </a:r>
          </a:p>
          <a:p>
            <a:pPr>
              <a:buFont typeface="Monotype Sorts" charset="2"/>
              <a:buNone/>
              <a:tabLst>
                <a:tab pos="1890713" algn="l"/>
              </a:tabLst>
            </a:pPr>
            <a:r>
              <a:rPr lang="en-US" altLang="en-US" sz="2400"/>
              <a:t>		 1, 2, 3, 4, 1, 2, </a:t>
            </a:r>
            <a:r>
              <a:rPr lang="en-US" altLang="en-US" sz="2400">
                <a:solidFill>
                  <a:srgbClr val="FF0000"/>
                </a:solidFill>
              </a:rPr>
              <a:t>5</a:t>
            </a:r>
            <a:r>
              <a:rPr lang="en-US" altLang="en-US" sz="2400"/>
              <a:t>, 1, 2, 3, </a:t>
            </a:r>
            <a:r>
              <a:rPr lang="en-US" altLang="en-US" sz="2400">
                <a:solidFill>
                  <a:srgbClr val="FF0000"/>
                </a:solidFill>
              </a:rPr>
              <a:t>4</a:t>
            </a:r>
            <a:r>
              <a:rPr lang="en-US" altLang="en-US" sz="2400"/>
              <a:t>, 5</a:t>
            </a:r>
            <a:br>
              <a:rPr lang="en-US" altLang="en-US"/>
            </a:br>
            <a:br>
              <a:rPr lang="en-US" altLang="en-US" sz="1600"/>
            </a:br>
            <a:br>
              <a:rPr lang="en-US" altLang="en-US" sz="1600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grpSp>
        <p:nvGrpSpPr>
          <p:cNvPr id="50180" name="Group 11">
            <a:extLst>
              <a:ext uri="{FF2B5EF4-FFF2-40B4-BE49-F238E27FC236}">
                <a16:creationId xmlns:a16="http://schemas.microsoft.com/office/drawing/2014/main" id="{5D6BFF44-A4B7-45B8-A8BF-761F34101827}"/>
              </a:ext>
            </a:extLst>
          </p:cNvPr>
          <p:cNvGrpSpPr>
            <a:grpSpLocks/>
          </p:cNvGrpSpPr>
          <p:nvPr/>
        </p:nvGrpSpPr>
        <p:grpSpPr bwMode="auto">
          <a:xfrm>
            <a:off x="3460750" y="2862263"/>
            <a:ext cx="3054350" cy="1852612"/>
            <a:chOff x="2235" y="1630"/>
            <a:chExt cx="1924" cy="1167"/>
          </a:xfrm>
        </p:grpSpPr>
        <p:sp>
          <p:nvSpPr>
            <p:cNvPr id="50182" name="Rectangle 4">
              <a:extLst>
                <a:ext uri="{FF2B5EF4-FFF2-40B4-BE49-F238E27FC236}">
                  <a16:creationId xmlns:a16="http://schemas.microsoft.com/office/drawing/2014/main" id="{519A07B5-1F86-49B8-B2C1-FC6E4CEA0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5" y="1630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50183" name="Rectangle 5">
              <a:extLst>
                <a:ext uri="{FF2B5EF4-FFF2-40B4-BE49-F238E27FC236}">
                  <a16:creationId xmlns:a16="http://schemas.microsoft.com/office/drawing/2014/main" id="{ACD2D6F9-3232-4C52-926A-7B0F0370A9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1933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50184" name="Rectangle 6">
              <a:extLst>
                <a:ext uri="{FF2B5EF4-FFF2-40B4-BE49-F238E27FC236}">
                  <a16:creationId xmlns:a16="http://schemas.microsoft.com/office/drawing/2014/main" id="{FEF363D0-385B-472D-BDEF-D301FAD5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2221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50185" name="Text Box 7">
              <a:extLst>
                <a:ext uri="{FF2B5EF4-FFF2-40B4-BE49-F238E27FC236}">
                  <a16:creationId xmlns:a16="http://schemas.microsoft.com/office/drawing/2014/main" id="{6854A398-311E-47D1-9D6A-A024E1C059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7" y="169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solidFill>
                    <a:srgbClr val="FF0000"/>
                  </a:solidFill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50186" name="Text Box 8">
              <a:extLst>
                <a:ext uri="{FF2B5EF4-FFF2-40B4-BE49-F238E27FC236}">
                  <a16:creationId xmlns:a16="http://schemas.microsoft.com/office/drawing/2014/main" id="{D9B87207-C32B-430B-87CB-5DE113EA14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9" y="1969"/>
              <a:ext cx="9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latin typeface="Helvetica" panose="020B0604020202020204" pitchFamily="34" charset="0"/>
                </a:rPr>
                <a:t>6 page faults</a:t>
              </a:r>
            </a:p>
          </p:txBody>
        </p:sp>
        <p:sp>
          <p:nvSpPr>
            <p:cNvPr id="50187" name="Rectangle 9">
              <a:extLst>
                <a:ext uri="{FF2B5EF4-FFF2-40B4-BE49-F238E27FC236}">
                  <a16:creationId xmlns:a16="http://schemas.microsoft.com/office/drawing/2014/main" id="{518394BD-537B-47CF-B76A-97614B4D7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3" y="2509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50188" name="Text Box 10">
              <a:extLst>
                <a:ext uri="{FF2B5EF4-FFF2-40B4-BE49-F238E27FC236}">
                  <a16:creationId xmlns:a16="http://schemas.microsoft.com/office/drawing/2014/main" id="{0E433A80-B594-4E83-BF36-2A452A1AA4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1" y="255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>
                  <a:solidFill>
                    <a:srgbClr val="FF0000"/>
                  </a:solidFill>
                  <a:latin typeface="Helvetica" panose="020B0604020202020204" pitchFamily="34" charset="0"/>
                </a:rPr>
                <a:t>5</a:t>
              </a:r>
            </a:p>
          </p:txBody>
        </p:sp>
      </p:grpSp>
      <p:sp>
        <p:nvSpPr>
          <p:cNvPr id="50181" name="Rectangle 12">
            <a:extLst>
              <a:ext uri="{FF2B5EF4-FFF2-40B4-BE49-F238E27FC236}">
                <a16:creationId xmlns:a16="http://schemas.microsoft.com/office/drawing/2014/main" id="{6229ADE6-90D8-4E8E-B33F-D715684A4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8" y="4940300"/>
            <a:ext cx="82296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993300"/>
              </a:buClr>
              <a:buSzPct val="90000"/>
              <a:buFont typeface="Monotype Sorts" charset="2"/>
              <a:buChar char="n"/>
            </a:pPr>
            <a:endParaRPr kumimoji="1" lang="en-US" altLang="en-US" sz="2800">
              <a:latin typeface="Helvetica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50C16D6F-6378-4CE0-A722-1221F81169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54075"/>
          </a:xfrm>
        </p:spPr>
        <p:txBody>
          <a:bodyPr/>
          <a:lstStyle/>
          <a:p>
            <a:r>
              <a:rPr lang="en-US" altLang="en-US"/>
              <a:t>Optimal Page Replacement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702CC8A-4FC4-4283-AE74-F32D546DD0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8019" y="4229101"/>
            <a:ext cx="8229600" cy="16748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For the above example, 9 page faults is optimal</a:t>
            </a:r>
            <a:endParaRPr lang="en-US" altLang="zh-TW" sz="2000" dirty="0"/>
          </a:p>
          <a:p>
            <a:pPr>
              <a:lnSpc>
                <a:spcPct val="90000"/>
              </a:lnSpc>
            </a:pPr>
            <a:r>
              <a:rPr lang="en-US" altLang="zh-TW" sz="2000" dirty="0"/>
              <a:t>But optimal page-replacement algorithm is impossible  to implement. Requires future knowledge of the reference string.</a:t>
            </a:r>
          </a:p>
          <a:p>
            <a:pPr>
              <a:lnSpc>
                <a:spcPct val="90000"/>
              </a:lnSpc>
            </a:pPr>
            <a:r>
              <a:rPr lang="en-US" altLang="zh-TW" sz="2000" dirty="0"/>
              <a:t>Algorithm used mainly for comparison studies.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  <p:pic>
        <p:nvPicPr>
          <p:cNvPr id="51204" name="Picture 5">
            <a:extLst>
              <a:ext uri="{FF2B5EF4-FFF2-40B4-BE49-F238E27FC236}">
                <a16:creationId xmlns:a16="http://schemas.microsoft.com/office/drawing/2014/main" id="{186717F2-9802-469A-98C0-9771599DE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1255713"/>
            <a:ext cx="703421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7DD8C364-CB5B-4561-B6FA-45B769364ED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4475" y="277813"/>
            <a:ext cx="8899525" cy="576262"/>
          </a:xfrm>
        </p:spPr>
        <p:txBody>
          <a:bodyPr/>
          <a:lstStyle/>
          <a:p>
            <a:pPr eaLnBrk="1" hangingPunct="1"/>
            <a:r>
              <a:rPr lang="en-US" altLang="en-US"/>
              <a:t>Least Recently Used (LRU) Algorithm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00D1D634-AD43-4836-8D7F-07B86C38478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14338" y="1020763"/>
            <a:ext cx="8551862" cy="2154237"/>
          </a:xfrm>
        </p:spPr>
        <p:txBody>
          <a:bodyPr/>
          <a:lstStyle/>
          <a:p>
            <a:r>
              <a:rPr lang="en-US" altLang="zh-TW" dirty="0"/>
              <a:t>Replace the page that </a:t>
            </a:r>
            <a:r>
              <a:rPr lang="en-US" altLang="zh-TW" b="1" dirty="0">
                <a:solidFill>
                  <a:srgbClr val="FF0000"/>
                </a:solidFill>
              </a:rPr>
              <a:t>has not been used for the longest period of time</a:t>
            </a:r>
          </a:p>
          <a:p>
            <a:r>
              <a:rPr lang="en-US" altLang="en-US" dirty="0"/>
              <a:t>LRU seen as an approximation of OPT Algo</a:t>
            </a:r>
          </a:p>
          <a:p>
            <a:r>
              <a:rPr lang="en-US" altLang="en-US" dirty="0"/>
              <a:t>Reference string:  1, 2, 3, 4, 1, 2, </a:t>
            </a:r>
            <a:r>
              <a:rPr lang="en-US" altLang="en-US" b="1" dirty="0">
                <a:solidFill>
                  <a:srgbClr val="FF0000"/>
                </a:solidFill>
              </a:rPr>
              <a:t>5</a:t>
            </a:r>
            <a:r>
              <a:rPr lang="en-US" altLang="en-US" dirty="0"/>
              <a:t>, 1, 2, </a:t>
            </a:r>
            <a:r>
              <a:rPr lang="en-US" altLang="en-US" b="1" dirty="0">
                <a:solidFill>
                  <a:srgbClr val="0000CC"/>
                </a:solidFill>
              </a:rPr>
              <a:t>3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663300"/>
                </a:solidFill>
              </a:rPr>
              <a:t>4</a:t>
            </a:r>
            <a:r>
              <a:rPr lang="en-US" altLang="en-US" dirty="0"/>
              <a:t>, </a:t>
            </a:r>
            <a:r>
              <a:rPr lang="en-US" altLang="en-US" b="1" dirty="0">
                <a:solidFill>
                  <a:srgbClr val="009900"/>
                </a:solidFill>
              </a:rPr>
              <a:t>5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</p:txBody>
      </p:sp>
      <p:grpSp>
        <p:nvGrpSpPr>
          <p:cNvPr id="52228" name="Group 24">
            <a:extLst>
              <a:ext uri="{FF2B5EF4-FFF2-40B4-BE49-F238E27FC236}">
                <a16:creationId xmlns:a16="http://schemas.microsoft.com/office/drawing/2014/main" id="{385F0C7F-33E8-4D6E-BCBE-C574E2606264}"/>
              </a:ext>
            </a:extLst>
          </p:cNvPr>
          <p:cNvGrpSpPr>
            <a:grpSpLocks/>
          </p:cNvGrpSpPr>
          <p:nvPr/>
        </p:nvGrpSpPr>
        <p:grpSpPr bwMode="auto">
          <a:xfrm>
            <a:off x="3372644" y="2943543"/>
            <a:ext cx="2398712" cy="1849437"/>
            <a:chOff x="1651" y="1080"/>
            <a:chExt cx="1511" cy="1165"/>
          </a:xfrm>
        </p:grpSpPr>
        <p:sp>
          <p:nvSpPr>
            <p:cNvPr id="52229" name="Rectangle 50">
              <a:extLst>
                <a:ext uri="{FF2B5EF4-FFF2-40B4-BE49-F238E27FC236}">
                  <a16:creationId xmlns:a16="http://schemas.microsoft.com/office/drawing/2014/main" id="{6880CC6A-35A6-4FF5-A10B-54EF1A988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1089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009900"/>
                  </a:solidFill>
                  <a:latin typeface="Helvetica" panose="020B0604020202020204" pitchFamily="34" charset="0"/>
                </a:rPr>
                <a:t>5</a:t>
              </a:r>
            </a:p>
          </p:txBody>
        </p:sp>
        <p:sp>
          <p:nvSpPr>
            <p:cNvPr id="52230" name="Rectangle 51">
              <a:extLst>
                <a:ext uri="{FF2B5EF4-FFF2-40B4-BE49-F238E27FC236}">
                  <a16:creationId xmlns:a16="http://schemas.microsoft.com/office/drawing/2014/main" id="{90288D75-E09A-4E8D-883E-479597CBC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1377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52231" name="Rectangle 52">
              <a:extLst>
                <a:ext uri="{FF2B5EF4-FFF2-40B4-BE49-F238E27FC236}">
                  <a16:creationId xmlns:a16="http://schemas.microsoft.com/office/drawing/2014/main" id="{C3D2A162-6DE4-4E30-BB34-9460AE1FA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1665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52232" name="Rectangle 53">
              <a:extLst>
                <a:ext uri="{FF2B5EF4-FFF2-40B4-BE49-F238E27FC236}">
                  <a16:creationId xmlns:a16="http://schemas.microsoft.com/office/drawing/2014/main" id="{78E9DDCC-EBF2-4B67-A18E-BC4515D91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1953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52233" name="Rectangle 54">
              <a:extLst>
                <a:ext uri="{FF2B5EF4-FFF2-40B4-BE49-F238E27FC236}">
                  <a16:creationId xmlns:a16="http://schemas.microsoft.com/office/drawing/2014/main" id="{C8B02EE9-2AB4-47C3-8350-D84F9E65D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088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52234" name="Rectangle 55">
              <a:extLst>
                <a:ext uri="{FF2B5EF4-FFF2-40B4-BE49-F238E27FC236}">
                  <a16:creationId xmlns:a16="http://schemas.microsoft.com/office/drawing/2014/main" id="{A5000BFA-00F6-4168-9FDF-57A09F41F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376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52235" name="Rectangle 56">
              <a:extLst>
                <a:ext uri="{FF2B5EF4-FFF2-40B4-BE49-F238E27FC236}">
                  <a16:creationId xmlns:a16="http://schemas.microsoft.com/office/drawing/2014/main" id="{8EB271DC-6F2E-48EE-ABD7-1D6F62E25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664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52236" name="Rectangle 57">
              <a:extLst>
                <a:ext uri="{FF2B5EF4-FFF2-40B4-BE49-F238E27FC236}">
                  <a16:creationId xmlns:a16="http://schemas.microsoft.com/office/drawing/2014/main" id="{FCC6E475-180D-4256-A9C6-822994186C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1" y="1952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52237" name="Rectangle 58">
              <a:extLst>
                <a:ext uri="{FF2B5EF4-FFF2-40B4-BE49-F238E27FC236}">
                  <a16:creationId xmlns:a16="http://schemas.microsoft.com/office/drawing/2014/main" id="{C296E6CA-9B41-4140-89AB-9809C39778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093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52238" name="Rectangle 59">
              <a:extLst>
                <a:ext uri="{FF2B5EF4-FFF2-40B4-BE49-F238E27FC236}">
                  <a16:creationId xmlns:a16="http://schemas.microsoft.com/office/drawing/2014/main" id="{A1D3C180-3D71-4120-90FB-EE2149730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381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52239" name="Rectangle 60">
              <a:extLst>
                <a:ext uri="{FF2B5EF4-FFF2-40B4-BE49-F238E27FC236}">
                  <a16:creationId xmlns:a16="http://schemas.microsoft.com/office/drawing/2014/main" id="{38DBA147-1DBD-429C-96D3-24F07A999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669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>
                  <a:solidFill>
                    <a:schemeClr val="tx2"/>
                  </a:solidFill>
                  <a:latin typeface="Helvetica" panose="020B0604020202020204" pitchFamily="34" charset="0"/>
                </a:rPr>
                <a:t>5</a:t>
              </a:r>
            </a:p>
          </p:txBody>
        </p:sp>
        <p:sp>
          <p:nvSpPr>
            <p:cNvPr id="52240" name="Rectangle 61">
              <a:extLst>
                <a:ext uri="{FF2B5EF4-FFF2-40B4-BE49-F238E27FC236}">
                  <a16:creationId xmlns:a16="http://schemas.microsoft.com/office/drawing/2014/main" id="{78B283BE-DE7D-456C-9E51-0EB49BED3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957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52241" name="Rectangle 62">
              <a:extLst>
                <a:ext uri="{FF2B5EF4-FFF2-40B4-BE49-F238E27FC236}">
                  <a16:creationId xmlns:a16="http://schemas.microsoft.com/office/drawing/2014/main" id="{F72CCBF7-34C8-4DD2-8E59-EE4FC70C7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" y="1080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52242" name="Rectangle 63">
              <a:extLst>
                <a:ext uri="{FF2B5EF4-FFF2-40B4-BE49-F238E27FC236}">
                  <a16:creationId xmlns:a16="http://schemas.microsoft.com/office/drawing/2014/main" id="{07FFA02F-604D-43B8-BF14-DE3B04A587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" y="1368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52243" name="Rectangle 64">
              <a:extLst>
                <a:ext uri="{FF2B5EF4-FFF2-40B4-BE49-F238E27FC236}">
                  <a16:creationId xmlns:a16="http://schemas.microsoft.com/office/drawing/2014/main" id="{D6FC0235-1E13-47C7-8B3F-4B857D67D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" y="1656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5</a:t>
              </a:r>
            </a:p>
          </p:txBody>
        </p:sp>
        <p:sp>
          <p:nvSpPr>
            <p:cNvPr id="52244" name="Rectangle 65">
              <a:extLst>
                <a:ext uri="{FF2B5EF4-FFF2-40B4-BE49-F238E27FC236}">
                  <a16:creationId xmlns:a16="http://schemas.microsoft.com/office/drawing/2014/main" id="{B3226D4A-BE36-4978-930D-DB4A6C09A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5" y="1944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0000CC"/>
                  </a:solidFill>
                  <a:latin typeface="Helvetica" panose="020B0604020202020204" pitchFamily="34" charset="0"/>
                </a:rPr>
                <a:t>3</a:t>
              </a:r>
            </a:p>
          </p:txBody>
        </p:sp>
        <p:sp>
          <p:nvSpPr>
            <p:cNvPr id="52245" name="Rectangle 66">
              <a:extLst>
                <a:ext uri="{FF2B5EF4-FFF2-40B4-BE49-F238E27FC236}">
                  <a16:creationId xmlns:a16="http://schemas.microsoft.com/office/drawing/2014/main" id="{E73413F7-7916-4CE3-972E-3E45D545E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" y="1085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1</a:t>
              </a:r>
            </a:p>
          </p:txBody>
        </p:sp>
        <p:sp>
          <p:nvSpPr>
            <p:cNvPr id="52246" name="Rectangle 67">
              <a:extLst>
                <a:ext uri="{FF2B5EF4-FFF2-40B4-BE49-F238E27FC236}">
                  <a16:creationId xmlns:a16="http://schemas.microsoft.com/office/drawing/2014/main" id="{B5277214-9957-4E9F-958C-8BBB1B475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" y="1373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2</a:t>
              </a:r>
            </a:p>
          </p:txBody>
        </p:sp>
        <p:sp>
          <p:nvSpPr>
            <p:cNvPr id="52247" name="Rectangle 68">
              <a:extLst>
                <a:ext uri="{FF2B5EF4-FFF2-40B4-BE49-F238E27FC236}">
                  <a16:creationId xmlns:a16="http://schemas.microsoft.com/office/drawing/2014/main" id="{7FF59559-43FD-4816-B091-08B5DEE47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" y="1661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b="1">
                  <a:latin typeface="Helvetica" panose="020B0604020202020204" pitchFamily="34" charset="0"/>
                </a:rPr>
                <a:t>4</a:t>
              </a:r>
            </a:p>
          </p:txBody>
        </p:sp>
        <p:sp>
          <p:nvSpPr>
            <p:cNvPr id="52248" name="Rectangle 69">
              <a:extLst>
                <a:ext uri="{FF2B5EF4-FFF2-40B4-BE49-F238E27FC236}">
                  <a16:creationId xmlns:a16="http://schemas.microsoft.com/office/drawing/2014/main" id="{F5356E69-A66D-4C8B-B5C4-A07F6DC1B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2" y="1949"/>
              <a:ext cx="240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>
                  <a:latin typeface="Helvetica" panose="020B0604020202020204" pitchFamily="34" charset="0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696FD466-53D6-40D8-87A0-F9D0699FA1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8773" y="185249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 sz="2800" dirty="0"/>
              <a:t>Least Recently Used (LRU) Algorithm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3F137F8-4D5E-42D0-B9E4-ACCE3B23C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79" y="1260964"/>
            <a:ext cx="7751989" cy="4835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Use past knowledge rather than future</a:t>
            </a:r>
          </a:p>
          <a:p>
            <a:pPr>
              <a:defRPr/>
            </a:pPr>
            <a:r>
              <a:rPr lang="en-US" altLang="en-US" dirty="0"/>
              <a:t>Replace page that has not been used in the most amount of time</a:t>
            </a:r>
          </a:p>
          <a:p>
            <a:pPr>
              <a:defRPr/>
            </a:pPr>
            <a:r>
              <a:rPr lang="en-US" altLang="en-US" dirty="0"/>
              <a:t>Associate time of last use with each page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12 faults – better than FIFO but worse than OPT</a:t>
            </a:r>
          </a:p>
          <a:p>
            <a:pPr>
              <a:defRPr/>
            </a:pPr>
            <a:r>
              <a:rPr lang="en-US" altLang="en-US" dirty="0"/>
              <a:t>Generally good algorithm and frequently used</a:t>
            </a:r>
          </a:p>
          <a:p>
            <a:pPr>
              <a:defRPr/>
            </a:pPr>
            <a:r>
              <a:rPr lang="en-US" altLang="en-US" dirty="0"/>
              <a:t>But how to implement?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dirty="0"/>
          </a:p>
        </p:txBody>
      </p:sp>
      <p:pic>
        <p:nvPicPr>
          <p:cNvPr id="41988" name="Picture 4" descr="9">
            <a:extLst>
              <a:ext uri="{FF2B5EF4-FFF2-40B4-BE49-F238E27FC236}">
                <a16:creationId xmlns:a16="http://schemas.microsoft.com/office/drawing/2014/main" id="{1C494269-8B4A-4BA9-9CC1-ED6087AC3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3" y="2635545"/>
            <a:ext cx="6170612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89E2401-57E2-4A14-B834-943CD6AD56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653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LRU Algorithm (Cont.)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00218A1E-F600-4BE7-9C24-6205C33F80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950913"/>
            <a:ext cx="7728177" cy="5246687"/>
          </a:xfrm>
        </p:spPr>
        <p:txBody>
          <a:bodyPr/>
          <a:lstStyle/>
          <a:p>
            <a:r>
              <a:rPr lang="en-US" altLang="en-US" dirty="0"/>
              <a:t>Counter implementation</a:t>
            </a:r>
          </a:p>
          <a:p>
            <a:pPr lvl="1"/>
            <a:r>
              <a:rPr lang="en-US" altLang="en-US" dirty="0"/>
              <a:t>Every page entry has a counter; every time page is referenced through this entry, copy the clock into the counter</a:t>
            </a:r>
          </a:p>
          <a:p>
            <a:pPr lvl="1"/>
            <a:r>
              <a:rPr lang="en-US" altLang="en-US" dirty="0"/>
              <a:t>When a page needs to be changed, look at the counters to find smallest value</a:t>
            </a:r>
          </a:p>
          <a:p>
            <a:pPr lvl="2"/>
            <a:r>
              <a:rPr lang="en-US" altLang="en-US" dirty="0"/>
              <a:t>Search through table needed</a:t>
            </a:r>
          </a:p>
          <a:p>
            <a:r>
              <a:rPr lang="en-US" altLang="en-US" dirty="0"/>
              <a:t>Stack implementation</a:t>
            </a:r>
          </a:p>
          <a:p>
            <a:pPr lvl="1"/>
            <a:r>
              <a:rPr lang="en-US" altLang="en-US" dirty="0"/>
              <a:t>Keep a stack of page numbers in a double link form:</a:t>
            </a:r>
          </a:p>
          <a:p>
            <a:pPr lvl="2"/>
            <a:r>
              <a:rPr lang="en-US" altLang="en-US" dirty="0"/>
              <a:t>Page referenced:</a:t>
            </a:r>
          </a:p>
          <a:p>
            <a:pPr lvl="3"/>
            <a:r>
              <a:rPr lang="en-US" altLang="en-US" dirty="0"/>
              <a:t>move it to the top</a:t>
            </a:r>
          </a:p>
          <a:p>
            <a:pPr lvl="3"/>
            <a:r>
              <a:rPr lang="en-US" altLang="en-US" dirty="0"/>
              <a:t>requires 6 pointers to be changed</a:t>
            </a:r>
          </a:p>
          <a:p>
            <a:pPr lvl="1"/>
            <a:r>
              <a:rPr lang="en-US" altLang="en-US" dirty="0"/>
              <a:t>Each update more expensive</a:t>
            </a:r>
          </a:p>
          <a:p>
            <a:pPr lvl="1"/>
            <a:r>
              <a:rPr lang="en-US" altLang="en-US" dirty="0"/>
              <a:t>No search for replacement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D7D22C97-9026-4BA6-91AD-5462F46A813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LRU: Stack Implementation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8879424-BFEB-40BB-B0AA-89EC4809AE2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42888" y="882650"/>
            <a:ext cx="2767012" cy="5583238"/>
          </a:xfrm>
        </p:spPr>
        <p:txBody>
          <a:bodyPr/>
          <a:lstStyle/>
          <a:p>
            <a:r>
              <a:rPr lang="en-US" altLang="en-US" dirty="0"/>
              <a:t>Keep a stack of page numbers in a doubly link list: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Page referenced: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move it to the top</a:t>
            </a:r>
          </a:p>
          <a:p>
            <a:pPr lvl="2"/>
            <a:r>
              <a:rPr lang="en-US" altLang="en-US" dirty="0">
                <a:ea typeface="ＭＳ Ｐゴシック" panose="020B0600070205080204" pitchFamily="34" charset="-128"/>
              </a:rPr>
              <a:t>requires 6 pointers to be changed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No search for replacement</a:t>
            </a:r>
          </a:p>
        </p:txBody>
      </p:sp>
      <p:pic>
        <p:nvPicPr>
          <p:cNvPr id="54276" name="Picture 4">
            <a:extLst>
              <a:ext uri="{FF2B5EF4-FFF2-40B4-BE49-F238E27FC236}">
                <a16:creationId xmlns:a16="http://schemas.microsoft.com/office/drawing/2014/main" id="{87AE8FD0-AEB9-4618-AB81-F09A892D2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t="4620" r="830" b="4620"/>
          <a:stretch>
            <a:fillRect/>
          </a:stretch>
        </p:blipFill>
        <p:spPr bwMode="auto">
          <a:xfrm>
            <a:off x="3009900" y="1181893"/>
            <a:ext cx="5845175" cy="403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68CA03-7261-4D37-9B93-77A09058FE94}"/>
              </a:ext>
            </a:extLst>
          </p:cNvPr>
          <p:cNvSpPr/>
          <p:nvPr/>
        </p:nvSpPr>
        <p:spPr>
          <a:xfrm>
            <a:off x="887730" y="5581892"/>
            <a:ext cx="7368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/>
              <a:t>LRU and OPT are cases of </a:t>
            </a:r>
            <a:r>
              <a:rPr lang="en-US" altLang="en-US" b="1" dirty="0">
                <a:solidFill>
                  <a:srgbClr val="006699"/>
                </a:solidFill>
              </a:rPr>
              <a:t>stack algorithms </a:t>
            </a:r>
            <a:r>
              <a:rPr lang="en-US" altLang="en-US" dirty="0"/>
              <a:t>that don</a:t>
            </a:r>
            <a:r>
              <a:rPr lang="ja-JP" altLang="en-US" dirty="0"/>
              <a:t>’</a:t>
            </a:r>
            <a:r>
              <a:rPr lang="en-US" altLang="ja-JP" dirty="0"/>
              <a:t>t have </a:t>
            </a:r>
            <a:r>
              <a:rPr lang="en-US" altLang="ja-JP" dirty="0" err="1"/>
              <a:t>Belady</a:t>
            </a:r>
            <a:r>
              <a:rPr lang="ja-JP" altLang="en-US" dirty="0"/>
              <a:t>’</a:t>
            </a:r>
            <a:r>
              <a:rPr lang="en-US" altLang="ja-JP" dirty="0"/>
              <a:t>s Anomaly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C5ADD6FF-41F3-4DB1-8276-8046298E2E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Allocation of Frames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213230D-3FB6-44C0-8512-0D75F9EF40B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38125" y="874713"/>
            <a:ext cx="8905875" cy="5546725"/>
          </a:xfrm>
        </p:spPr>
        <p:txBody>
          <a:bodyPr/>
          <a:lstStyle/>
          <a:p>
            <a:r>
              <a:rPr lang="en-US" altLang="zh-TW" dirty="0"/>
              <a:t>Must decide how many frames to allocate for each process</a:t>
            </a:r>
          </a:p>
          <a:p>
            <a:r>
              <a:rPr lang="en-US" altLang="en-US" dirty="0"/>
              <a:t>Each process needs </a:t>
            </a:r>
            <a:r>
              <a:rPr lang="en-US" altLang="en-US" i="1" dirty="0"/>
              <a:t>minimum</a:t>
            </a:r>
            <a:r>
              <a:rPr lang="en-US" altLang="en-US" dirty="0"/>
              <a:t> number of pages</a:t>
            </a:r>
          </a:p>
          <a:p>
            <a:pPr lvl="1"/>
            <a:r>
              <a:rPr lang="en-US" altLang="zh-TW" dirty="0">
                <a:ea typeface="ＭＳ Ｐゴシック" panose="020B0600070205080204" pitchFamily="34" charset="-128"/>
              </a:rPr>
              <a:t>To reduce page-fault rate</a:t>
            </a:r>
          </a:p>
          <a:p>
            <a:pPr lvl="1"/>
            <a:r>
              <a:rPr lang="en-US" altLang="zh-TW" dirty="0">
                <a:ea typeface="ＭＳ Ｐゴシック" panose="020B0600070205080204" pitchFamily="34" charset="-128"/>
              </a:rPr>
              <a:t>To resolve a single instruction</a:t>
            </a:r>
            <a:endParaRPr lang="en-US" altLang="en-US" dirty="0">
              <a:ea typeface="ＭＳ Ｐゴシック" panose="020B0600070205080204" pitchFamily="34" charset="-128"/>
            </a:endParaRPr>
          </a:p>
          <a:p>
            <a:pPr lvl="2"/>
            <a:r>
              <a:rPr lang="en-US" altLang="zh-TW" dirty="0">
                <a:ea typeface="ＭＳ Ｐゴシック" panose="020B0600070205080204" pitchFamily="34" charset="-128"/>
              </a:rPr>
              <a:t>number of frames that a single instruction can reference</a:t>
            </a:r>
          </a:p>
          <a:p>
            <a:pPr lvl="2"/>
            <a:r>
              <a:rPr lang="en-US" altLang="zh-TW" dirty="0">
                <a:ea typeface="ＭＳ Ｐゴシック" panose="020B0600070205080204" pitchFamily="34" charset="-128"/>
              </a:rPr>
              <a:t>this minimum </a:t>
            </a:r>
            <a:r>
              <a:rPr lang="en-US" altLang="zh-TW" b="1" dirty="0">
                <a:solidFill>
                  <a:srgbClr val="CC6600"/>
                </a:solidFill>
                <a:ea typeface="ＭＳ Ｐゴシック" panose="020B0600070205080204" pitchFamily="34" charset="-128"/>
              </a:rPr>
              <a:t>defined by the computer architecture</a:t>
            </a:r>
          </a:p>
          <a:p>
            <a:r>
              <a:rPr lang="en-US" altLang="zh-TW" dirty="0"/>
              <a:t>For example – a system in which all memory-reference instructions have only one memory address.</a:t>
            </a:r>
          </a:p>
          <a:p>
            <a:pPr lvl="1"/>
            <a:r>
              <a:rPr lang="en-US" altLang="zh-TW" dirty="0">
                <a:ea typeface="ＭＳ Ｐゴシック" panose="020B0600070205080204" pitchFamily="34" charset="-128"/>
              </a:rPr>
              <a:t>We need one frame for the instruction and one frame for the memory reference.</a:t>
            </a:r>
          </a:p>
          <a:p>
            <a:r>
              <a:rPr lang="en-US" altLang="en-US" dirty="0"/>
              <a:t>Two major allocation schemes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fixed allocation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priority allocation</a:t>
            </a:r>
            <a:endParaRPr lang="en-US" altLang="zh-TW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FC0D3DA-5BD1-48C8-A5BE-2A836068CA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Memory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EDB223B-3827-43C0-8C8E-EC09801C0D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2100" y="874713"/>
            <a:ext cx="8851900" cy="5554662"/>
          </a:xfrm>
        </p:spPr>
        <p:txBody>
          <a:bodyPr/>
          <a:lstStyle/>
          <a:p>
            <a:endParaRPr lang="en-US" altLang="zh-TW" b="1" i="1" dirty="0">
              <a:solidFill>
                <a:srgbClr val="FF0000"/>
              </a:solidFill>
            </a:endParaRPr>
          </a:p>
          <a:p>
            <a:r>
              <a:rPr lang="en-US" altLang="zh-TW" b="1" i="1" dirty="0">
                <a:solidFill>
                  <a:srgbClr val="FF0000"/>
                </a:solidFill>
              </a:rPr>
              <a:t>Virtual memory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70C0"/>
                </a:solidFill>
              </a:rPr>
              <a:t>is a technique to execute processes which are not completely in memory</a:t>
            </a:r>
          </a:p>
          <a:p>
            <a:pPr lvl="1"/>
            <a:r>
              <a:rPr lang="en-US" altLang="en-US" dirty="0"/>
              <a:t>Only part of a process is in main memory during execution</a:t>
            </a:r>
          </a:p>
          <a:p>
            <a:pPr lvl="1"/>
            <a:r>
              <a:rPr lang="en-US" altLang="en-US" dirty="0"/>
              <a:t>The rest of the process stay on the hard disk</a:t>
            </a:r>
          </a:p>
          <a:p>
            <a:endParaRPr lang="en-US" altLang="en-US" dirty="0"/>
          </a:p>
          <a:p>
            <a:r>
              <a:rPr lang="en-US" altLang="en-US" dirty="0"/>
              <a:t>This memory is called “virtual” because the part of a process that is still on the hard disk is managed by the OS as if it was in main memory</a:t>
            </a:r>
          </a:p>
          <a:p>
            <a:pPr lvl="1"/>
            <a:r>
              <a:rPr lang="en-US" altLang="en-US" dirty="0"/>
              <a:t>Hard disk memory is huge, it is seen as part of main memory, so virtual memory is huge as well</a:t>
            </a:r>
          </a:p>
          <a:p>
            <a:pPr lvl="1"/>
            <a:r>
              <a:rPr lang="en-US" altLang="en-US" dirty="0"/>
              <a:t>This large memory is virtual however, if the part of a process on the hard disk is needed, it must be loaded into main memory</a:t>
            </a:r>
          </a:p>
          <a:p>
            <a:endParaRPr lang="en-US" altLang="en-US" dirty="0">
              <a:solidFill>
                <a:srgbClr val="CC66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>
            <a:extLst>
              <a:ext uri="{FF2B5EF4-FFF2-40B4-BE49-F238E27FC236}">
                <a16:creationId xmlns:a16="http://schemas.microsoft.com/office/drawing/2014/main" id="{70E5B077-B145-42CF-B6DE-2F59CC899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8188" y="235568"/>
            <a:ext cx="79486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Fixed Allocation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0FF48B9C-0D56-4D18-919D-070428F3BB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045" y="1119999"/>
            <a:ext cx="7691796" cy="4645025"/>
          </a:xfrm>
        </p:spPr>
        <p:txBody>
          <a:bodyPr/>
          <a:lstStyle/>
          <a:p>
            <a:r>
              <a:rPr lang="en-US" altLang="en-US" dirty="0"/>
              <a:t>Equal allocation – For example, if there are 100 frames (after allocating frames for the OS) and 5 processes, give each process 20 frames</a:t>
            </a:r>
          </a:p>
          <a:p>
            <a:endParaRPr lang="en-US" altLang="en-US" sz="800" dirty="0"/>
          </a:p>
          <a:p>
            <a:r>
              <a:rPr lang="en-US" altLang="en-US" dirty="0"/>
              <a:t>Proportional allocation – Allocate according to the size of process</a:t>
            </a:r>
          </a:p>
          <a:p>
            <a:pPr lvl="1"/>
            <a:r>
              <a:rPr lang="en-US" altLang="en-US" dirty="0"/>
              <a:t>Dynamic as degree of multiprogramming, process sizes change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026" name="Object 2">
            <a:extLst>
              <a:ext uri="{FF2B5EF4-FFF2-40B4-BE49-F238E27FC236}">
                <a16:creationId xmlns:a16="http://schemas.microsoft.com/office/drawing/2014/main" id="{60101F45-DE12-4B60-9040-E3AC5E8C55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6438" y="3630613"/>
          <a:ext cx="285750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4" imgW="2857500" imgH="1612900" progId="Equation.3">
                  <p:embed/>
                </p:oleObj>
              </mc:Choice>
              <mc:Fallback>
                <p:oleObj name="Equation" r:id="rId4" imgW="2857500" imgH="16129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6438" y="3630613"/>
                        <a:ext cx="285750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Line 5">
            <a:extLst>
              <a:ext uri="{FF2B5EF4-FFF2-40B4-BE49-F238E27FC236}">
                <a16:creationId xmlns:a16="http://schemas.microsoft.com/office/drawing/2014/main" id="{8888DB1A-25C9-4D76-AE59-B4B5C1E6F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379253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1" name="Line 6">
            <a:extLst>
              <a:ext uri="{FF2B5EF4-FFF2-40B4-BE49-F238E27FC236}">
                <a16:creationId xmlns:a16="http://schemas.microsoft.com/office/drawing/2014/main" id="{ECC2003F-96B6-47ED-AF4F-07170847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129088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2" name="Line 7">
            <a:extLst>
              <a:ext uri="{FF2B5EF4-FFF2-40B4-BE49-F238E27FC236}">
                <a16:creationId xmlns:a16="http://schemas.microsoft.com/office/drawing/2014/main" id="{5847D2CD-ECAD-4BC8-86B1-C8CE5E34303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2763" y="49895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33" name="Line 8">
            <a:extLst>
              <a:ext uri="{FF2B5EF4-FFF2-40B4-BE49-F238E27FC236}">
                <a16:creationId xmlns:a16="http://schemas.microsoft.com/office/drawing/2014/main" id="{B1B7ADDF-04E5-45DA-B979-4FC4DE3E1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776413" y="4456113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5" tIns="45718" rIns="91435" bIns="45718" anchor="ctr"/>
          <a:lstStyle/>
          <a:p>
            <a:endParaRPr lang="en-US"/>
          </a:p>
        </p:txBody>
      </p:sp>
      <p:graphicFrame>
        <p:nvGraphicFramePr>
          <p:cNvPr id="1027" name="Object 3">
            <a:extLst>
              <a:ext uri="{FF2B5EF4-FFF2-40B4-BE49-F238E27FC236}">
                <a16:creationId xmlns:a16="http://schemas.microsoft.com/office/drawing/2014/main" id="{5598D165-43F5-47B6-A2A0-4E723009E1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5188" y="3425825"/>
          <a:ext cx="1506537" cy="192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Equation" r:id="rId6" imgW="1143000" imgH="1460500" progId="Equation.3">
                  <p:embed/>
                </p:oleObj>
              </mc:Choice>
              <mc:Fallback>
                <p:oleObj name="Equation" r:id="rId6" imgW="1143000" imgH="1460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188" y="3425825"/>
                        <a:ext cx="1506537" cy="192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01C6E52-51B6-4080-B3CB-DA269501CF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30288" y="235568"/>
            <a:ext cx="7656512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Global vs. Local Allocation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BDEEC50-DE5B-4191-A4E4-940F9E965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416" y="1116013"/>
            <a:ext cx="7656512" cy="4470400"/>
          </a:xfrm>
        </p:spPr>
        <p:txBody>
          <a:bodyPr/>
          <a:lstStyle/>
          <a:p>
            <a:r>
              <a:rPr lang="en-US" altLang="en-US" dirty="0"/>
              <a:t>Frame can be allocated through page replacement</a:t>
            </a:r>
          </a:p>
          <a:p>
            <a:r>
              <a:rPr lang="en-US" altLang="en-US" dirty="0"/>
              <a:t>Page replacement algorithms can be classified in two categories: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Local replacement</a:t>
            </a:r>
          </a:p>
          <a:p>
            <a:pPr lvl="1"/>
            <a:r>
              <a:rPr lang="en-US" altLang="en-US" dirty="0">
                <a:ea typeface="ＭＳ Ｐゴシック" panose="020B0600070205080204" pitchFamily="34" charset="-128"/>
              </a:rPr>
              <a:t>Global replacement</a:t>
            </a:r>
            <a:endParaRPr lang="en-US" altLang="en-US" b="1" dirty="0">
              <a:solidFill>
                <a:srgbClr val="006699"/>
              </a:solidFill>
              <a:latin typeface="+mj-lt"/>
            </a:endParaRP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Global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process selects a replacement frame from the set of all frames; one process can take a frame from another</a:t>
            </a:r>
          </a:p>
          <a:p>
            <a:pPr lvl="1"/>
            <a:r>
              <a:rPr lang="en-US" dirty="0"/>
              <a:t>For a high priority process, replacement  can select a victim from a low priority process</a:t>
            </a:r>
            <a:endParaRPr lang="en-US" altLang="en-US" dirty="0"/>
          </a:p>
          <a:p>
            <a:pPr lvl="1"/>
            <a:r>
              <a:rPr lang="en-US" altLang="en-US" dirty="0"/>
              <a:t>Number of frames allocated to a process change, so process execution time can vary greatly</a:t>
            </a:r>
          </a:p>
          <a:p>
            <a:pPr lvl="1"/>
            <a:r>
              <a:rPr lang="en-US" altLang="en-US" dirty="0"/>
              <a:t>But greater throughput so more common</a:t>
            </a:r>
          </a:p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replacement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each process selects from only its own set of allocated frames</a:t>
            </a:r>
          </a:p>
          <a:p>
            <a:pPr lvl="1"/>
            <a:r>
              <a:rPr lang="en-US" altLang="en-US" dirty="0"/>
              <a:t>More consistent per-process performance</a:t>
            </a:r>
          </a:p>
          <a:p>
            <a:pPr lvl="1"/>
            <a:r>
              <a:rPr lang="en-US" altLang="en-US" dirty="0"/>
              <a:t>But possibly underutilized memory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3AC80D01-82F7-4C41-BE42-E252836BD9F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Thrashing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61F0C9A0-33A8-45AF-A3F0-54493A7ADAB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0850" y="927100"/>
            <a:ext cx="8540750" cy="4967288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3366FF"/>
                </a:solidFill>
              </a:rPr>
              <a:t>Thrashing</a:t>
            </a:r>
            <a:r>
              <a:rPr lang="en-US" altLang="en-US" sz="2000" dirty="0">
                <a:solidFill>
                  <a:srgbClr val="3366FF"/>
                </a:solidFill>
              </a:rPr>
              <a:t> </a:t>
            </a:r>
            <a:r>
              <a:rPr lang="en-US" altLang="en-US" sz="2000" dirty="0">
                <a:sym typeface="Symbol" panose="05050102010706020507" pitchFamily="18" charset="2"/>
              </a:rPr>
              <a:t> a process that does not have enough frames, when it page-fault, it replaces page that it needs right away.</a:t>
            </a:r>
          </a:p>
          <a:p>
            <a:r>
              <a:rPr lang="en-US" altLang="en-US" sz="2000" dirty="0">
                <a:sym typeface="Symbol" panose="05050102010706020507" pitchFamily="18" charset="2"/>
              </a:rPr>
              <a:t>When trashing, processes are busy swapping pages in and out, spending more time paging than executing</a:t>
            </a:r>
            <a:endParaRPr lang="en-US" altLang="en-US" sz="2000" dirty="0"/>
          </a:p>
          <a:p>
            <a:r>
              <a:rPr lang="en-US" altLang="en-US" sz="2000" dirty="0"/>
              <a:t>If a process does not have “enough” frames, the page-fault rate is very high.  This leads to: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low CPU utilization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OS thinks that it needs to increase the degree of multiprogramming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another process added to the system, stealing frames from the process that is trashing</a:t>
            </a:r>
          </a:p>
          <a:p>
            <a:pPr lvl="1"/>
            <a:r>
              <a:rPr lang="en-US" altLang="en-US" sz="2000" dirty="0">
                <a:ea typeface="ＭＳ Ｐゴシック" panose="020B0600070205080204" pitchFamily="34" charset="-128"/>
              </a:rPr>
              <a:t>resulting in even more trashing and even lower CPU utilization</a:t>
            </a:r>
            <a:br>
              <a:rPr lang="en-US" altLang="en-US" sz="2000" dirty="0">
                <a:ea typeface="ＭＳ Ｐゴシック" panose="020B0600070205080204" pitchFamily="34" charset="-128"/>
              </a:rPr>
            </a:br>
            <a:endParaRPr lang="en-US" altLang="en-US" sz="2000" dirty="0">
              <a:ea typeface="ＭＳ Ｐゴシック" panose="020B0600070205080204" pitchFamily="34" charset="-128"/>
            </a:endParaRP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F37029F3-575E-45E9-8727-29B42A6C29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55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Thrashing (Cont.)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1466EF36-C0B0-44EF-8514-5525DA5E5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206536"/>
            <a:ext cx="7265631" cy="939800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Thrashing</a:t>
            </a:r>
            <a:r>
              <a:rPr lang="en-US" altLang="en-US" dirty="0">
                <a:solidFill>
                  <a:srgbClr val="3366FF"/>
                </a:solidFill>
              </a:rPr>
              <a:t>. </a:t>
            </a:r>
            <a:r>
              <a:rPr lang="en-US" altLang="en-US" dirty="0">
                <a:sym typeface="Symbol" panose="05050102010706020507" pitchFamily="18" charset="2"/>
              </a:rPr>
              <a:t> A process is busy swapping pages in and out</a:t>
            </a:r>
            <a:endParaRPr lang="en-US" altLang="en-US" dirty="0"/>
          </a:p>
        </p:txBody>
      </p:sp>
      <p:pic>
        <p:nvPicPr>
          <p:cNvPr id="58372" name="Picture 4" descr="B:\os-book\os10-dir\Slides-WORK-area\Figures-dir\ch10\JPG-dir\10_20.jpg">
            <a:extLst>
              <a:ext uri="{FF2B5EF4-FFF2-40B4-BE49-F238E27FC236}">
                <a16:creationId xmlns:a16="http://schemas.microsoft.com/office/drawing/2014/main" id="{94F4115B-BBC6-4F1B-BBD0-84201898A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25" y="1974886"/>
            <a:ext cx="4868863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8FE75646-95B6-48A7-BA59-4E77431F1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854075"/>
          </a:xfrm>
        </p:spPr>
        <p:txBody>
          <a:bodyPr/>
          <a:lstStyle/>
          <a:p>
            <a:r>
              <a:rPr lang="en-US" altLang="en-US"/>
              <a:t>Thrashing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3E2D48C0-B14E-4553-84BA-64D28F9594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869950"/>
            <a:ext cx="8467725" cy="5445125"/>
          </a:xfrm>
        </p:spPr>
        <p:txBody>
          <a:bodyPr/>
          <a:lstStyle/>
          <a:p>
            <a:r>
              <a:rPr lang="en-US" altLang="zh-TW" dirty="0"/>
              <a:t>We can limit the effects of thrashing using local replacement</a:t>
            </a:r>
          </a:p>
          <a:p>
            <a:pPr lvl="1"/>
            <a:r>
              <a:rPr lang="en-US" altLang="zh-TW" dirty="0">
                <a:ea typeface="ＭＳ Ｐゴシック" panose="020B0600070205080204" pitchFamily="34" charset="-128"/>
              </a:rPr>
              <a:t>If one process starts thrashing, cannot steal frames from another process </a:t>
            </a:r>
          </a:p>
          <a:p>
            <a:pPr lvl="1"/>
            <a:r>
              <a:rPr lang="en-US" altLang="zh-TW" dirty="0">
                <a:ea typeface="ＭＳ Ｐゴシック" panose="020B0600070205080204" pitchFamily="34" charset="-128"/>
              </a:rPr>
              <a:t>However, the queue of the paging device will contain a lot of requests</a:t>
            </a:r>
          </a:p>
          <a:p>
            <a:pPr lvl="1"/>
            <a:r>
              <a:rPr lang="en-US" altLang="zh-TW" dirty="0">
                <a:ea typeface="ＭＳ Ｐゴシック" panose="020B0600070205080204" pitchFamily="34" charset="-128"/>
              </a:rPr>
              <a:t>The service time for a page fault of a non-thrashing process will also increase</a:t>
            </a:r>
          </a:p>
          <a:p>
            <a:r>
              <a:rPr lang="en-US" altLang="zh-TW" dirty="0"/>
              <a:t>To prevent thrashing, must provide a process with as many frames as it needs.</a:t>
            </a:r>
          </a:p>
          <a:p>
            <a:r>
              <a:rPr lang="en-US" altLang="zh-TW" dirty="0"/>
              <a:t>We don’t know how many frames a process needs</a:t>
            </a:r>
            <a:endParaRPr lang="en-US" altLang="zh-TW" sz="1200" dirty="0"/>
          </a:p>
          <a:p>
            <a:r>
              <a:rPr lang="en-US" altLang="zh-TW" dirty="0"/>
              <a:t>Process’s memory references generally exhibit </a:t>
            </a:r>
            <a:r>
              <a:rPr lang="en-US" altLang="zh-TW" b="1" i="1" dirty="0">
                <a:solidFill>
                  <a:srgbClr val="FF0000"/>
                </a:solidFill>
              </a:rPr>
              <a:t>locality</a:t>
            </a:r>
            <a:r>
              <a:rPr lang="en-US" altLang="zh-TW" dirty="0"/>
              <a:t> of patterns, or </a:t>
            </a:r>
            <a:r>
              <a:rPr lang="en-US" altLang="zh-TW" b="1" i="1" dirty="0">
                <a:solidFill>
                  <a:srgbClr val="FF0000"/>
                </a:solidFill>
              </a:rPr>
              <a:t>locality model</a:t>
            </a:r>
            <a:r>
              <a:rPr lang="en-US" altLang="zh-TW" dirty="0"/>
              <a:t> of execution</a:t>
            </a:r>
            <a:endParaRPr lang="en-US" altLang="zh-TW" sz="1200" dirty="0"/>
          </a:p>
          <a:p>
            <a:r>
              <a:rPr lang="en-US" altLang="zh-TW" b="1" dirty="0"/>
              <a:t>Locality: </a:t>
            </a:r>
            <a:r>
              <a:rPr lang="en-US" altLang="zh-TW" dirty="0"/>
              <a:t>a set of pages actively used together</a:t>
            </a:r>
          </a:p>
          <a:p>
            <a:pPr lvl="1"/>
            <a:r>
              <a:rPr lang="en-US" altLang="zh-TW" dirty="0">
                <a:ea typeface="ＭＳ Ｐゴシック" panose="020B0600070205080204" pitchFamily="34" charset="-128"/>
              </a:rPr>
              <a:t>For example, the locality of a function call consists of the memory references of the function instructions, its local variables, and a subset of the global variables.</a:t>
            </a:r>
          </a:p>
          <a:p>
            <a:pPr marL="0" indent="0">
              <a:buNone/>
            </a:pPr>
            <a:r>
              <a:rPr lang="en-US" altLang="zh-TW" dirty="0"/>
              <a:t>The </a:t>
            </a:r>
            <a:r>
              <a:rPr lang="en-US" altLang="zh-TW" b="1" dirty="0"/>
              <a:t>locality model</a:t>
            </a:r>
            <a:r>
              <a:rPr lang="en-US" altLang="zh-TW" dirty="0"/>
              <a:t> states that, </a:t>
            </a:r>
            <a:r>
              <a:rPr lang="en-US" altLang="zh-TW" dirty="0">
                <a:solidFill>
                  <a:srgbClr val="FF0000"/>
                </a:solidFill>
              </a:rPr>
              <a:t>as a process executes, it moves from locality to locality</a:t>
            </a:r>
            <a:endParaRPr lang="en-US" altLang="zh-TW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6684E479-EF67-475B-9AA9-12E0EAAD06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9753" y="237381"/>
            <a:ext cx="8013700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Locality In A Memory-Reference Pattern</a:t>
            </a:r>
          </a:p>
        </p:txBody>
      </p:sp>
      <p:pic>
        <p:nvPicPr>
          <p:cNvPr id="60419" name="Picture 1" descr="9_19.pdf">
            <a:extLst>
              <a:ext uri="{FF2B5EF4-FFF2-40B4-BE49-F238E27FC236}">
                <a16:creationId xmlns:a16="http://schemas.microsoft.com/office/drawing/2014/main" id="{7B3592D0-BC1D-4BDC-A24F-03A5C21C3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1017588"/>
            <a:ext cx="3770312" cy="54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797328AF-0316-42CD-9D2C-D0DD88D823C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09650" y="277813"/>
            <a:ext cx="7412038" cy="576262"/>
          </a:xfrm>
        </p:spPr>
        <p:txBody>
          <a:bodyPr/>
          <a:lstStyle/>
          <a:p>
            <a:pPr eaLnBrk="1" hangingPunct="1"/>
            <a:r>
              <a:rPr lang="en-US" altLang="en-US"/>
              <a:t>Working-Set Strategy</a:t>
            </a:r>
            <a:endParaRPr lang="en-US" altLang="en-US" sz="2800"/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5F0FF4FC-1BDE-494E-B81E-8DFF0A3DB9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8438" y="852488"/>
            <a:ext cx="8945562" cy="5810250"/>
          </a:xfrm>
        </p:spPr>
        <p:txBody>
          <a:bodyPr/>
          <a:lstStyle/>
          <a:p>
            <a:r>
              <a:rPr lang="en-US" altLang="en-US" sz="2000" dirty="0"/>
              <a:t>Why does thrashing occur? </a:t>
            </a:r>
          </a:p>
          <a:p>
            <a:pPr lvl="1"/>
            <a:r>
              <a:rPr lang="en-US" altLang="zh-TW" sz="2000" dirty="0">
                <a:ea typeface="ＭＳ Ｐゴシック" panose="020B0600070205080204" pitchFamily="34" charset="-128"/>
              </a:rPr>
              <a:t>We allocate fewer frames than the size of the current locality process </a:t>
            </a:r>
          </a:p>
          <a:p>
            <a:r>
              <a:rPr lang="en-US" altLang="zh-TW" sz="2000" dirty="0"/>
              <a:t>Based on the locality model, the </a:t>
            </a:r>
            <a:r>
              <a:rPr lang="en-US" altLang="zh-TW" sz="2000" b="1" i="1" dirty="0">
                <a:solidFill>
                  <a:srgbClr val="FF0000"/>
                </a:solidFill>
              </a:rPr>
              <a:t>working-set strategy</a:t>
            </a:r>
            <a:r>
              <a:rPr lang="en-US" altLang="zh-TW" sz="2000" dirty="0"/>
              <a:t> tries to identify </a:t>
            </a:r>
            <a:r>
              <a:rPr lang="en-US" altLang="zh-TW" sz="2000" i="1" dirty="0"/>
              <a:t>how many frames a process is actually using</a:t>
            </a:r>
            <a:endParaRPr lang="en-US" altLang="zh-TW" sz="2000" dirty="0"/>
          </a:p>
          <a:p>
            <a:r>
              <a:rPr lang="en-US" altLang="zh-TW" sz="2000" dirty="0"/>
              <a:t>The method uses a parameter, </a:t>
            </a:r>
            <a:r>
              <a:rPr lang="en-US" altLang="zh-TW" sz="2000" dirty="0">
                <a:cs typeface="Arial" panose="020B0604020202020204" pitchFamily="34" charset="0"/>
              </a:rPr>
              <a:t>∆</a:t>
            </a:r>
            <a:r>
              <a:rPr lang="en-US" altLang="zh-TW" sz="2000" dirty="0"/>
              <a:t>, to define the </a:t>
            </a:r>
            <a:r>
              <a:rPr lang="en-US" altLang="zh-TW" sz="2000" b="1" i="1" dirty="0">
                <a:solidFill>
                  <a:srgbClr val="FF0000"/>
                </a:solidFill>
              </a:rPr>
              <a:t>working-set window</a:t>
            </a:r>
            <a:endParaRPr lang="en-US" altLang="zh-TW" sz="2000" dirty="0"/>
          </a:p>
          <a:p>
            <a:pPr lvl="1"/>
            <a:r>
              <a:rPr lang="en-US" altLang="zh-TW" sz="2000" dirty="0">
                <a:ea typeface="ＭＳ Ｐゴシック" panose="020B0600070205080204" pitchFamily="34" charset="-128"/>
              </a:rPr>
              <a:t>The idea is to examine </a:t>
            </a:r>
            <a:r>
              <a:rPr lang="en-US" altLang="zh-TW" sz="2000" b="1" dirty="0">
                <a:ea typeface="ＭＳ Ｐゴシック" panose="020B0600070205080204" pitchFamily="34" charset="-128"/>
              </a:rPr>
              <a:t>the most recent page references</a:t>
            </a:r>
            <a:r>
              <a:rPr lang="en-US" altLang="zh-TW" sz="2000" dirty="0">
                <a:ea typeface="ＭＳ Ｐゴシック" panose="020B0600070205080204" pitchFamily="34" charset="-128"/>
              </a:rPr>
              <a:t>.</a:t>
            </a:r>
          </a:p>
          <a:p>
            <a:pPr lvl="1"/>
            <a:r>
              <a:rPr lang="en-US" altLang="zh-TW" sz="2000" dirty="0">
                <a:ea typeface="ＭＳ Ｐゴシック" panose="020B0600070205080204" pitchFamily="34" charset="-128"/>
              </a:rPr>
              <a:t>The set of page in the most recent </a:t>
            </a:r>
            <a:r>
              <a:rPr lang="en-US" altLang="zh-TW" sz="2000" dirty="0">
                <a:ea typeface="ＭＳ Ｐゴシック" panose="020B0600070205080204" pitchFamily="34" charset="-128"/>
                <a:cs typeface="Arial" panose="020B0604020202020204" pitchFamily="34" charset="0"/>
              </a:rPr>
              <a:t>∆</a:t>
            </a:r>
            <a:r>
              <a:rPr lang="en-US" altLang="zh-TW" sz="2000" dirty="0">
                <a:ea typeface="ＭＳ Ｐゴシック" panose="020B0600070205080204" pitchFamily="34" charset="-128"/>
              </a:rPr>
              <a:t> page references is the </a:t>
            </a:r>
            <a:r>
              <a:rPr lang="en-US" altLang="zh-TW" sz="2000" b="1" i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working set</a:t>
            </a:r>
            <a:endParaRPr lang="en-US" altLang="zh-TW" sz="2000" dirty="0">
              <a:ea typeface="ＭＳ Ｐゴシック" panose="020B0600070205080204" pitchFamily="34" charset="-128"/>
            </a:endParaRPr>
          </a:p>
          <a:p>
            <a:endParaRPr lang="en-US" altLang="en-US" dirty="0">
              <a:sym typeface="Symbol" panose="05050102010706020507" pitchFamily="18" charset="2"/>
            </a:endParaRP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E7B8486-A51C-4BCA-8A93-C6CAD6DC8E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2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9738730A-946A-429F-BAEB-E143C39BE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93788"/>
            <a:ext cx="7548757" cy="4881562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  working-set window  a fixed number of page references </a:t>
            </a:r>
            <a:br>
              <a:rPr lang="en-US" altLang="en-US" dirty="0">
                <a:sym typeface="Symbol" panose="05050102010706020507" pitchFamily="18" charset="2"/>
              </a:rPr>
            </a:br>
            <a:r>
              <a:rPr lang="en-US" altLang="en-US" dirty="0">
                <a:sym typeface="Symbol" panose="05050102010706020507" pitchFamily="18" charset="2"/>
              </a:rPr>
              <a:t>Example:  10,000 instructions</a:t>
            </a:r>
          </a:p>
          <a:p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(working set of Process </a:t>
            </a:r>
            <a:r>
              <a:rPr lang="en-US" altLang="en-US" i="1" dirty="0">
                <a:sym typeface="Symbol" panose="05050102010706020507" pitchFamily="18" charset="2"/>
              </a:rPr>
              <a:t>P</a:t>
            </a:r>
            <a:r>
              <a:rPr lang="en-US" altLang="en-US" i="1" baseline="-25000" dirty="0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) =  total number of pages referenced in the most recent  (varies in time)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small will not encompass entire locality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too large will encompass several localities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 =   will encompass entire program</a:t>
            </a:r>
          </a:p>
          <a:p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=  </a:t>
            </a:r>
            <a:r>
              <a:rPr lang="en-US" altLang="en-US" i="1" dirty="0" err="1">
                <a:sym typeface="Symbol" panose="05050102010706020507" pitchFamily="18" charset="2"/>
              </a:rPr>
              <a:t>WSS</a:t>
            </a:r>
            <a:r>
              <a:rPr lang="en-US" altLang="en-US" i="1" baseline="-25000" dirty="0" err="1"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 total demand frames 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Approximation of locality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0C8928-B255-4148-8CE5-E08C2A2F6F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4791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Working-Set Model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17706D0B-A6AA-455E-A13D-C7F917485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7745" y="1065213"/>
            <a:ext cx="6838756" cy="1806575"/>
          </a:xfrm>
        </p:spPr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</a:t>
            </a:r>
            <a:r>
              <a:rPr lang="en-US" altLang="en-US" i="1" dirty="0">
                <a:sym typeface="Symbol" panose="05050102010706020507" pitchFamily="18" charset="2"/>
              </a:rPr>
              <a:t>m</a:t>
            </a:r>
            <a:r>
              <a:rPr lang="en-US" altLang="en-US" dirty="0">
                <a:sym typeface="Symbol" panose="05050102010706020507" pitchFamily="18" charset="2"/>
              </a:rPr>
              <a:t>  Thrashing (where m is the total number of frames)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Policy if </a:t>
            </a:r>
            <a:r>
              <a:rPr lang="en-US" altLang="en-US" i="1" dirty="0">
                <a:sym typeface="Symbol" panose="05050102010706020507" pitchFamily="18" charset="2"/>
              </a:rPr>
              <a:t>D</a:t>
            </a:r>
            <a:r>
              <a:rPr lang="en-US" altLang="en-US" dirty="0">
                <a:sym typeface="Symbol" panose="05050102010706020507" pitchFamily="18" charset="2"/>
              </a:rPr>
              <a:t> &gt; m, then suspend or swap out one of the processes </a:t>
            </a:r>
          </a:p>
        </p:txBody>
      </p:sp>
      <p:pic>
        <p:nvPicPr>
          <p:cNvPr id="62468" name="Picture 5">
            <a:extLst>
              <a:ext uri="{FF2B5EF4-FFF2-40B4-BE49-F238E27FC236}">
                <a16:creationId xmlns:a16="http://schemas.microsoft.com/office/drawing/2014/main" id="{D78CC71D-4523-4A34-A452-9A1A6004C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2398713"/>
            <a:ext cx="6348413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FC85D6D9-0BFB-4F79-84C7-A3D2AE8C3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9963" y="238161"/>
            <a:ext cx="7742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Keeping Track of the Working Set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9BBF136A-DA53-4605-97A8-2C01EF4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080" y="1119188"/>
            <a:ext cx="7567124" cy="4530725"/>
          </a:xfrm>
        </p:spPr>
        <p:txBody>
          <a:bodyPr/>
          <a:lstStyle/>
          <a:p>
            <a:r>
              <a:rPr lang="en-US" altLang="en-US" dirty="0"/>
              <a:t>Approximate with interval timer + a reference bit</a:t>
            </a:r>
          </a:p>
          <a:p>
            <a:r>
              <a:rPr lang="en-US" altLang="en-US" dirty="0"/>
              <a:t>Example: </a:t>
            </a:r>
            <a:r>
              <a:rPr lang="en-US" altLang="en-US" dirty="0">
                <a:sym typeface="Symbol" panose="05050102010706020507" pitchFamily="18" charset="2"/>
              </a:rPr>
              <a:t> = 10,000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Timer interrupts after every 5000 time units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Keep in memory 2 bits for each page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Whenever a timer interrupts copy and sets the values of all reference bits to 0</a:t>
            </a:r>
          </a:p>
          <a:p>
            <a:pPr lvl="1"/>
            <a:r>
              <a:rPr lang="en-US" altLang="en-US" dirty="0">
                <a:sym typeface="Symbol" panose="05050102010706020507" pitchFamily="18" charset="2"/>
              </a:rPr>
              <a:t>If one of the bits in memory = 1  page in working set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Why is this not completely accurate?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Improvement = 10 bits and interrupt every 1000 time units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8334937-C42E-4E7B-B0E3-358B7E808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5713" y="216162"/>
            <a:ext cx="8080375" cy="608013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Some pages have no frame</a:t>
            </a:r>
          </a:p>
        </p:txBody>
      </p:sp>
      <p:pic>
        <p:nvPicPr>
          <p:cNvPr id="10243" name="Picture 4" descr="B:\os-book\os10-dir\Slides-WORK-area\Figures-dir\ch10\JPG-dir\10_01.jpg">
            <a:extLst>
              <a:ext uri="{FF2B5EF4-FFF2-40B4-BE49-F238E27FC236}">
                <a16:creationId xmlns:a16="http://schemas.microsoft.com/office/drawing/2014/main" id="{75959D58-FD0D-4362-987B-001456C2B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041" y="1179029"/>
            <a:ext cx="5459413" cy="3449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6202D6-D5BD-461F-BE54-37EA38F9E7E3}"/>
              </a:ext>
            </a:extLst>
          </p:cNvPr>
          <p:cNvSpPr txBox="1"/>
          <p:nvPr/>
        </p:nvSpPr>
        <p:spPr>
          <a:xfrm>
            <a:off x="315621" y="4745299"/>
            <a:ext cx="76375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virtual address space could be larger than the physical (main) </a:t>
            </a:r>
          </a:p>
          <a:p>
            <a:r>
              <a:rPr lang="en-US" dirty="0">
                <a:latin typeface="+mn-lt"/>
              </a:rPr>
              <a:t>     memory, not all pages are allocated frames, the other are on hard disk</a:t>
            </a:r>
          </a:p>
          <a:p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Entries of the page table for which no frame is allocated are empties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29888C5-2B9B-4A77-BC8C-19DD0EC768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96925" y="247492"/>
            <a:ext cx="788987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Page-Fault Frequency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89687F2-3AE7-4450-84F0-336741568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0444" y="1049338"/>
            <a:ext cx="7563759" cy="1668462"/>
          </a:xfrm>
        </p:spPr>
        <p:txBody>
          <a:bodyPr/>
          <a:lstStyle/>
          <a:p>
            <a:r>
              <a:rPr lang="en-US" altLang="en-US" dirty="0"/>
              <a:t>More direct approach than WSS</a:t>
            </a:r>
          </a:p>
          <a:p>
            <a:r>
              <a:rPr lang="en-US" altLang="en-US" dirty="0"/>
              <a:t>Establish </a:t>
            </a:r>
            <a:r>
              <a:rPr lang="ja-JP" altLang="en-US" dirty="0"/>
              <a:t>“</a:t>
            </a:r>
            <a:r>
              <a:rPr lang="en-US" altLang="ja-JP" dirty="0"/>
              <a:t>acceptable</a:t>
            </a:r>
            <a:r>
              <a:rPr lang="ja-JP" altLang="en-US" dirty="0"/>
              <a:t>”</a:t>
            </a:r>
            <a:r>
              <a:rPr lang="en-US" altLang="ja-JP" dirty="0"/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page-fault frequency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(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PFF</a:t>
            </a:r>
            <a:r>
              <a:rPr lang="en-US" altLang="ja-JP" dirty="0"/>
              <a:t>)</a:t>
            </a:r>
            <a:r>
              <a:rPr lang="en-US" altLang="ja-JP" b="1" dirty="0">
                <a:solidFill>
                  <a:srgbClr val="3366FF"/>
                </a:solidFill>
              </a:rPr>
              <a:t> </a:t>
            </a:r>
            <a:r>
              <a:rPr lang="en-US" altLang="ja-JP" dirty="0"/>
              <a:t>rate and use local replacement policy</a:t>
            </a:r>
          </a:p>
          <a:p>
            <a:pPr lvl="1"/>
            <a:r>
              <a:rPr lang="en-US" altLang="en-US" dirty="0"/>
              <a:t>If actual rate too low, process loses frame</a:t>
            </a:r>
          </a:p>
          <a:p>
            <a:pPr lvl="1"/>
            <a:r>
              <a:rPr lang="en-US" altLang="en-US" dirty="0"/>
              <a:t>If actual rate too high, process gains frame</a:t>
            </a:r>
          </a:p>
        </p:txBody>
      </p:sp>
      <p:pic>
        <p:nvPicPr>
          <p:cNvPr id="64516" name="Picture 1" descr="9_21.pdf">
            <a:extLst>
              <a:ext uri="{FF2B5EF4-FFF2-40B4-BE49-F238E27FC236}">
                <a16:creationId xmlns:a16="http://schemas.microsoft.com/office/drawing/2014/main" id="{FA40E878-1621-4D69-A40B-3E5E659D8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0" y="2954338"/>
            <a:ext cx="5103813" cy="295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>
            <a:extLst>
              <a:ext uri="{FF2B5EF4-FFF2-40B4-BE49-F238E27FC236}">
                <a16:creationId xmlns:a16="http://schemas.microsoft.com/office/drawing/2014/main" id="{32CF12F9-034E-460B-8BDF-E93A7F39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081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Working Sets and Page Fault Rates</a:t>
            </a:r>
          </a:p>
        </p:txBody>
      </p:sp>
      <p:pic>
        <p:nvPicPr>
          <p:cNvPr id="65539" name="Picture 4" descr="9">
            <a:extLst>
              <a:ext uri="{FF2B5EF4-FFF2-40B4-BE49-F238E27FC236}">
                <a16:creationId xmlns:a16="http://schemas.microsoft.com/office/drawing/2014/main" id="{3A803122-91F8-4F9C-A75C-06F0F91ED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684463"/>
            <a:ext cx="5802313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80C3821-2D01-463B-B43D-94D36245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1042988"/>
            <a:ext cx="7194550" cy="2071687"/>
          </a:xfrm>
          <a:prstGeom prst="rect">
            <a:avLst/>
          </a:prstGeom>
          <a:noFill/>
          <a:ln>
            <a:noFill/>
          </a:ln>
          <a:extLst>
            <a:ext uri="{FAA26D3D-D897-4be2-8F04-BA451C77F1D7}"/>
          </a:extLst>
        </p:spPr>
        <p:txBody>
          <a:bodyPr lIns="91435" tIns="45718" rIns="91435" bIns="45718"/>
          <a:lstStyle>
            <a:lvl1pPr marL="488950" indent="-4889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Monotype Sorts" charset="0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1060450" indent="-40798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Monotype Sorts" charset="0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55098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charset="0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2039938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530475" indent="-325438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318391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3837022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449013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5143243" indent="-326555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Direct relationship between working set of a process and its page-fault rate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Working set changes over time</a:t>
            </a:r>
          </a:p>
          <a:p>
            <a:pPr>
              <a:buSzPct val="110000"/>
              <a:buFont typeface="Wingdings" panose="05000000000000000000" pitchFamily="2" charset="2"/>
              <a:buChar char="§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Peaks and valleys over time</a:t>
            </a:r>
          </a:p>
          <a:p>
            <a:pPr marL="0" indent="0">
              <a:buFont typeface="Monotype Sort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041B9075-5D3D-4C1F-BC2C-515609508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7009" y="241529"/>
            <a:ext cx="78105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Operating System Examples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6623A637-B9A8-4EB5-9D3A-3D41FDDB22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36" y="1435100"/>
            <a:ext cx="7351712" cy="4483100"/>
          </a:xfrm>
        </p:spPr>
        <p:txBody>
          <a:bodyPr/>
          <a:lstStyle/>
          <a:p>
            <a:r>
              <a:rPr lang="en-US" altLang="en-US" dirty="0"/>
              <a:t>Windows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D8E3548C-E30B-4E4A-B512-89B05FD39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5230" y="23479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Windows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A7A5EE0C-B6B1-4A7D-8E79-BF30FDC85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8608" y="1194872"/>
            <a:ext cx="7296150" cy="5299075"/>
          </a:xfrm>
        </p:spPr>
        <p:txBody>
          <a:bodyPr/>
          <a:lstStyle/>
          <a:p>
            <a:r>
              <a:rPr lang="en-US" altLang="en-US" dirty="0"/>
              <a:t>Uses demand paging with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clustering</a:t>
            </a:r>
            <a:r>
              <a:rPr lang="en-US" altLang="en-US" dirty="0"/>
              <a:t>. Clustering brings in pages surrounding the faulting page</a:t>
            </a:r>
            <a:endParaRPr lang="en-US" altLang="en-US" sz="800" dirty="0"/>
          </a:p>
          <a:p>
            <a:r>
              <a:rPr lang="en-US" altLang="en-US" dirty="0"/>
              <a:t>Processes are assigned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minimum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working set maximum</a:t>
            </a:r>
          </a:p>
          <a:p>
            <a:r>
              <a:rPr lang="en-US" altLang="en-US" dirty="0"/>
              <a:t>Working set minimum is the minimum number of pages the process is guaranteed to have in memory</a:t>
            </a:r>
            <a:endParaRPr lang="en-US" altLang="en-US" sz="800" dirty="0"/>
          </a:p>
          <a:p>
            <a:r>
              <a:rPr lang="en-US" altLang="en-US" dirty="0"/>
              <a:t>A process may be assigned as many pages up to its working set maximum</a:t>
            </a:r>
            <a:endParaRPr lang="en-US" altLang="en-US" sz="800" dirty="0"/>
          </a:p>
          <a:p>
            <a:r>
              <a:rPr lang="en-US" altLang="en-US" dirty="0"/>
              <a:t>When the amount of free memory in the system falls below a threshold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, automatic working set trimming </a:t>
            </a:r>
            <a:r>
              <a:rPr lang="en-US" altLang="en-US" dirty="0"/>
              <a:t>is performed to restore the amount of free memory</a:t>
            </a:r>
            <a:endParaRPr lang="en-US" altLang="en-US" sz="800" dirty="0"/>
          </a:p>
          <a:p>
            <a:r>
              <a:rPr lang="en-US" altLang="en-US" dirty="0"/>
              <a:t>Working set trimming removes pages from processes that have pages in excess of their working set minimum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2087A24C-814D-4E6C-B047-D9A2C00F07E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End of Section 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FBE36225-78A4-4C98-A7E4-BD6F58073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of</a:t>
            </a:r>
            <a:r>
              <a:rPr lang="en-US" altLang="en-US" sz="3200" dirty="0"/>
              <a:t> virtual memory usefulness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B181077-0A4C-4523-A135-C78F2819F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7488" y="957263"/>
            <a:ext cx="5886450" cy="56467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TW" dirty="0"/>
              <a:t>Virtual address spaces  include </a:t>
            </a:r>
            <a:r>
              <a:rPr lang="en-US" altLang="zh-TW" b="1" dirty="0"/>
              <a:t>holes</a:t>
            </a:r>
            <a:endParaRPr lang="en-US" altLang="zh-TW" dirty="0">
              <a:solidFill>
                <a:srgbClr val="FF0000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ＭＳ Ｐゴシック" panose="020B0600070205080204" pitchFamily="34" charset="-128"/>
              </a:rPr>
              <a:t>Large empty space between the heap and stack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ＭＳ Ｐゴシック" panose="020B0600070205080204" pitchFamily="34" charset="-128"/>
              </a:rPr>
              <a:t>Holes can be filled during process execution</a:t>
            </a:r>
          </a:p>
          <a:p>
            <a:pPr lvl="1">
              <a:lnSpc>
                <a:spcPct val="90000"/>
              </a:lnSpc>
            </a:pPr>
            <a:r>
              <a:rPr lang="en-US" altLang="zh-TW" dirty="0">
                <a:ea typeface="ＭＳ Ｐゴシック" panose="020B0600070205080204" pitchFamily="34" charset="-128"/>
              </a:rPr>
              <a:t>With virtual memory, wholes are not allocated any frame unless they are filled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14340" name="Picture 5">
            <a:extLst>
              <a:ext uri="{FF2B5EF4-FFF2-40B4-BE49-F238E27FC236}">
                <a16:creationId xmlns:a16="http://schemas.microsoft.com/office/drawing/2014/main" id="{7B3BEB80-BA32-4757-A696-0CE2E276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1238250"/>
            <a:ext cx="2063750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11043CD-B543-4FA1-9B65-A137C22B1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Implementation: Demand Paging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1B9D641-3EC3-4A7A-990C-874A268B2E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9400" y="1233488"/>
            <a:ext cx="8756650" cy="5245100"/>
          </a:xfrm>
        </p:spPr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Pages loaded when they are demanded during program execution</a:t>
            </a:r>
          </a:p>
          <a:p>
            <a:r>
              <a:rPr lang="en-US" altLang="zh-TW" dirty="0"/>
              <a:t>Pages which are not accessed don’t get loaded into physical memory</a:t>
            </a:r>
          </a:p>
          <a:p>
            <a:r>
              <a:rPr lang="en-US" altLang="zh-TW" dirty="0"/>
              <a:t>Initially, a process resides in secondary memory (hard disk)</a:t>
            </a:r>
          </a:p>
          <a:p>
            <a:pPr>
              <a:buFont typeface="Monotype Sorts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34B3836-28D9-41A8-8706-05C7543C6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Demand Paging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208D2E0-8EA1-41D8-B667-FAD8355FAE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4000" y="920750"/>
            <a:ext cx="8782050" cy="5608638"/>
          </a:xfrm>
        </p:spPr>
        <p:txBody>
          <a:bodyPr/>
          <a:lstStyle/>
          <a:p>
            <a:r>
              <a:rPr lang="en-US" altLang="zh-TW" dirty="0"/>
              <a:t>Need hardware support to distinguish between pages in memory and pages on the disk</a:t>
            </a:r>
          </a:p>
          <a:p>
            <a:r>
              <a:rPr lang="en-US" altLang="zh-TW" dirty="0"/>
              <a:t>The </a:t>
            </a:r>
            <a:r>
              <a:rPr lang="en-US" altLang="zh-TW" b="1" dirty="0">
                <a:solidFill>
                  <a:srgbClr val="FF0000"/>
                </a:solidFill>
              </a:rPr>
              <a:t>valid-invalid bit scheme</a:t>
            </a:r>
            <a:r>
              <a:rPr lang="en-US" altLang="zh-TW" dirty="0"/>
              <a:t> </a:t>
            </a:r>
            <a:r>
              <a:rPr lang="en-US" altLang="zh-TW" sz="2000" dirty="0"/>
              <a:t>(as described in the </a:t>
            </a:r>
            <a:r>
              <a:rPr lang="en-US" altLang="zh-TW" dirty="0"/>
              <a:t>Memory Management Chapter</a:t>
            </a:r>
            <a:r>
              <a:rPr lang="en-US" altLang="zh-TW" sz="2000" dirty="0"/>
              <a:t>)</a:t>
            </a:r>
            <a:r>
              <a:rPr lang="en-US" altLang="zh-TW" dirty="0"/>
              <a:t> can be used for this purpose:</a:t>
            </a:r>
          </a:p>
          <a:p>
            <a:pPr lvl="1"/>
            <a:r>
              <a:rPr lang="en-US" altLang="zh-TW" dirty="0">
                <a:ea typeface="ＭＳ Ｐゴシック" panose="020B0600070205080204" pitchFamily="34" charset="-128"/>
              </a:rPr>
              <a:t>When this bit is set to valid, the associated page is both legal and in memory.</a:t>
            </a:r>
          </a:p>
          <a:p>
            <a:pPr lvl="1"/>
            <a:r>
              <a:rPr lang="en-US" altLang="zh-TW" dirty="0">
                <a:ea typeface="ＭＳ Ｐゴシック" panose="020B0600070205080204" pitchFamily="34" charset="-128"/>
              </a:rPr>
              <a:t>When invalid, the associated page either is not valid or is valid but is currently not on the disk</a:t>
            </a:r>
          </a:p>
          <a:p>
            <a:endParaRPr lang="en-US" altLang="en-US" b="1" dirty="0">
              <a:solidFill>
                <a:srgbClr val="3366FF"/>
              </a:solidFill>
              <a:sym typeface="Symbol" panose="05050102010706020507" pitchFamily="18" charset="2"/>
            </a:endParaRPr>
          </a:p>
          <a:p>
            <a:pPr lvl="1">
              <a:buFont typeface="Monotype Sorts" charset="2"/>
              <a:buNone/>
            </a:pPr>
            <a:endParaRPr lang="en-US" altLang="en-US" dirty="0">
              <a:ea typeface="ＭＳ Ｐゴシック" panose="020B0600070205080204" pitchFamily="34" charset="-128"/>
              <a:sym typeface="Symbol" panose="05050102010706020507" pitchFamily="18" charset="2"/>
            </a:endParaRPr>
          </a:p>
          <a:p>
            <a:endParaRPr lang="en-US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D871474-8C29-4C4D-A06C-A16B6A83DC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219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Valid-Invalid Bit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72DE0254-5503-4CC6-82D6-9AD27FDC12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086" y="1046163"/>
            <a:ext cx="7688424" cy="5472112"/>
          </a:xfrm>
        </p:spPr>
        <p:txBody>
          <a:bodyPr/>
          <a:lstStyle/>
          <a:p>
            <a:r>
              <a:rPr lang="en-US" altLang="en-US" dirty="0"/>
              <a:t>With each page table entry, a valid–invalid bit is associated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b="1" dirty="0">
                <a:solidFill>
                  <a:srgbClr val="FF0000"/>
                </a:solidFill>
              </a:rPr>
              <a:t>v</a:t>
            </a:r>
            <a:r>
              <a:rPr lang="en-US" altLang="en-US" dirty="0"/>
              <a:t> </a:t>
            </a:r>
            <a:r>
              <a:rPr lang="en-US" altLang="en-US" dirty="0">
                <a:sym typeface="Symbol" panose="05050102010706020507" pitchFamily="18" charset="2"/>
              </a:rPr>
              <a:t> in-memory –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memory</a:t>
            </a:r>
            <a:r>
              <a:rPr lang="en-US" altLang="en-US" b="1" dirty="0">
                <a:solidFill>
                  <a:srgbClr val="3366FF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  <a:sym typeface="Symbol" panose="05050102010706020507" pitchFamily="18" charset="2"/>
              </a:rPr>
              <a:t>resident</a:t>
            </a:r>
            <a:r>
              <a:rPr lang="en-US" altLang="en-US" dirty="0">
                <a:sym typeface="Symbol" panose="05050102010706020507" pitchFamily="18" charset="2"/>
              </a:rPr>
              <a:t>,</a:t>
            </a:r>
            <a:r>
              <a:rPr lang="en-US" altLang="en-US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i</a:t>
            </a:r>
            <a:r>
              <a:rPr lang="en-US" altLang="en-US" dirty="0">
                <a:sym typeface="Symbol" panose="05050102010706020507" pitchFamily="18" charset="2"/>
              </a:rPr>
              <a:t>  not-in-memory)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Initially valid–invalid bit is set to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 </a:t>
            </a:r>
            <a:r>
              <a:rPr lang="en-US" altLang="en-US" dirty="0">
                <a:sym typeface="Symbol" panose="05050102010706020507" pitchFamily="18" charset="2"/>
              </a:rPr>
              <a:t>on all entries</a:t>
            </a:r>
          </a:p>
          <a:p>
            <a:r>
              <a:rPr lang="en-US" altLang="en-US" dirty="0">
                <a:sym typeface="Symbol" panose="05050102010706020507" pitchFamily="18" charset="2"/>
              </a:rPr>
              <a:t>Example of a page table snapshot:</a:t>
            </a:r>
            <a:br>
              <a:rPr lang="en-US" altLang="en-US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br>
              <a:rPr lang="en-US" altLang="en-US" sz="1600" dirty="0">
                <a:sym typeface="Symbol" panose="05050102010706020507" pitchFamily="18" charset="2"/>
              </a:rPr>
            </a:br>
            <a:endParaRPr lang="en-US" altLang="en-US" sz="800" dirty="0">
              <a:sym typeface="Symbol" panose="05050102010706020507" pitchFamily="18" charset="2"/>
            </a:endParaRPr>
          </a:p>
          <a:p>
            <a:r>
              <a:rPr lang="en-US" altLang="en-US" dirty="0">
                <a:sym typeface="Symbol" panose="05050102010706020507" pitchFamily="18" charset="2"/>
              </a:rPr>
              <a:t>During MMU address translation, if valid–invalid bit in page table entry is</a:t>
            </a:r>
            <a:r>
              <a:rPr lang="en-US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 i</a:t>
            </a:r>
            <a:r>
              <a:rPr lang="en-US" altLang="en-US" dirty="0">
                <a:sym typeface="Symbol" panose="05050102010706020507" pitchFamily="18" charset="2"/>
              </a:rPr>
              <a:t>  page fault</a:t>
            </a:r>
          </a:p>
        </p:txBody>
      </p:sp>
      <p:pic>
        <p:nvPicPr>
          <p:cNvPr id="16388" name="Picture 1">
            <a:extLst>
              <a:ext uri="{FF2B5EF4-FFF2-40B4-BE49-F238E27FC236}">
                <a16:creationId xmlns:a16="http://schemas.microsoft.com/office/drawing/2014/main" id="{6076F79C-4BBB-4218-90FB-18A6D83B8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897" y="2623263"/>
            <a:ext cx="2370138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ECD10EE81E0A449B68667D3D6C7EB1" ma:contentTypeVersion="2" ma:contentTypeDescription="Create a new document." ma:contentTypeScope="" ma:versionID="6414b97b581a54a249873cc35839951c">
  <xsd:schema xmlns:xsd="http://www.w3.org/2001/XMLSchema" xmlns:xs="http://www.w3.org/2001/XMLSchema" xmlns:p="http://schemas.microsoft.com/office/2006/metadata/properties" xmlns:ns2="357552bb-d825-4fb3-8683-b5ee512fe6e6" targetNamespace="http://schemas.microsoft.com/office/2006/metadata/properties" ma:root="true" ma:fieldsID="1006b2c1f9fb1c2022eb1eb8578c2e6a" ns2:_="">
    <xsd:import namespace="357552bb-d825-4fb3-8683-b5ee512fe6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7552bb-d825-4fb3-8683-b5ee512fe6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CDF77A-1A5C-48C7-9694-DC75FC138972}"/>
</file>

<file path=customXml/itemProps2.xml><?xml version="1.0" encoding="utf-8"?>
<ds:datastoreItem xmlns:ds="http://schemas.openxmlformats.org/officeDocument/2006/customXml" ds:itemID="{2F7DE600-7135-4368-BAF4-48FD77EA1668}"/>
</file>

<file path=customXml/itemProps3.xml><?xml version="1.0" encoding="utf-8"?>
<ds:datastoreItem xmlns:ds="http://schemas.openxmlformats.org/officeDocument/2006/customXml" ds:itemID="{533E54AC-69C3-4F6B-97B1-7073446181C4}"/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28140</TotalTime>
  <Words>3339</Words>
  <Application>Microsoft Office PowerPoint</Application>
  <PresentationFormat>On-screen Show (4:3)</PresentationFormat>
  <Paragraphs>451</Paragraphs>
  <Slides>54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Equation</vt:lpstr>
      <vt:lpstr>Section 10:  Virtual Memory</vt:lpstr>
      <vt:lpstr>Virtual Memory</vt:lpstr>
      <vt:lpstr>Objectives</vt:lpstr>
      <vt:lpstr>Virtual Memory</vt:lpstr>
      <vt:lpstr>Some pages have no frame</vt:lpstr>
      <vt:lpstr>Example of virtual memory usefulness</vt:lpstr>
      <vt:lpstr>Implementation: Demand Paging</vt:lpstr>
      <vt:lpstr>Demand Paging</vt:lpstr>
      <vt:lpstr>Valid-Invalid Bit</vt:lpstr>
      <vt:lpstr>Page Table, some Pages not in Main Memory</vt:lpstr>
      <vt:lpstr>Steps in Handling Page Fault</vt:lpstr>
      <vt:lpstr>Steps in Handling a Page Fault</vt:lpstr>
      <vt:lpstr>Pure demand paging</vt:lpstr>
      <vt:lpstr> Stages in Demand Paging – Worse Case</vt:lpstr>
      <vt:lpstr>Stages in Demand Paging  (Cont.)</vt:lpstr>
      <vt:lpstr>Overhead of Demand Paging</vt:lpstr>
      <vt:lpstr>Overhead of demand paging: Example</vt:lpstr>
      <vt:lpstr>Overhead of demand paging: Example</vt:lpstr>
      <vt:lpstr>Process Creation: Copy-on-Write</vt:lpstr>
      <vt:lpstr>Copy-on-Write </vt:lpstr>
      <vt:lpstr>Copy-on-Write</vt:lpstr>
      <vt:lpstr>What happens if there is no free frame?</vt:lpstr>
      <vt:lpstr>What happens if there is no free frame?</vt:lpstr>
      <vt:lpstr>Need For Page Replacement</vt:lpstr>
      <vt:lpstr>Basic Page Replacement</vt:lpstr>
      <vt:lpstr>Page Replacement</vt:lpstr>
      <vt:lpstr>Page Replacement</vt:lpstr>
      <vt:lpstr>Page and Frame Replacement Algorithms</vt:lpstr>
      <vt:lpstr>Graph of Page Faults Versus the Number of Frames</vt:lpstr>
      <vt:lpstr>First-In-First-Out (FIFO) Algorithm</vt:lpstr>
      <vt:lpstr>FIFO &amp; Belady’s Anomaly</vt:lpstr>
      <vt:lpstr>Example Belady’s Anomaly for FIFO</vt:lpstr>
      <vt:lpstr>Optimal Algorithm</vt:lpstr>
      <vt:lpstr>Optimal Page Replacement</vt:lpstr>
      <vt:lpstr>Least Recently Used (LRU) Algorithm</vt:lpstr>
      <vt:lpstr>Least Recently Used (LRU) Algorithm</vt:lpstr>
      <vt:lpstr>LRU Algorithm (Cont.)</vt:lpstr>
      <vt:lpstr>LRU: Stack Implementation</vt:lpstr>
      <vt:lpstr>Allocation of Frames</vt:lpstr>
      <vt:lpstr>Fixed Allocation</vt:lpstr>
      <vt:lpstr>Global vs. Local Allocation</vt:lpstr>
      <vt:lpstr>Thrashing</vt:lpstr>
      <vt:lpstr>Thrashing (Cont.)</vt:lpstr>
      <vt:lpstr>Thrashing</vt:lpstr>
      <vt:lpstr>Locality In A Memory-Reference Pattern</vt:lpstr>
      <vt:lpstr>Working-Set Strategy</vt:lpstr>
      <vt:lpstr>Working-Set Model</vt:lpstr>
      <vt:lpstr>Working-Set Model (Cont.)</vt:lpstr>
      <vt:lpstr>Keeping Track of the Working Set</vt:lpstr>
      <vt:lpstr>Page-Fault Frequency</vt:lpstr>
      <vt:lpstr>Working Sets and Page Fault Rates</vt:lpstr>
      <vt:lpstr>Operating System Examples</vt:lpstr>
      <vt:lpstr>Windows</vt:lpstr>
      <vt:lpstr>End of Section 10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Michel Toulouse</cp:lastModifiedBy>
  <cp:revision>354</cp:revision>
  <cp:lastPrinted>2013-09-10T17:57:57Z</cp:lastPrinted>
  <dcterms:created xsi:type="dcterms:W3CDTF">2011-01-13T23:43:38Z</dcterms:created>
  <dcterms:modified xsi:type="dcterms:W3CDTF">2021-11-30T04:41:56Z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0x01010064ECD10EE81E0A449B68667D3D6C7EB1</vt:lpwstr>
  </property>
</Properties>
</file>